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charts/chart1.xml" ContentType="application/vnd.openxmlformats-officedocument.drawingml.chart+xml"/>
  <Override PartName="/ppt/slideMasters/slideMaster6.xml" ContentType="application/vnd.openxmlformats-officedocument.presentationml.slideMaster+xml"/>
  <Override PartName="/ppt/slides/slide6.xml" ContentType="application/vnd.openxmlformats-officedocument.presentationml.slide+xml"/>
  <Override PartName="/ppt/charts/chart2.xml" ContentType="application/vnd.openxmlformats-officedocument.drawingml.chart+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charts/chart3.xml" ContentType="application/vnd.openxmlformats-officedocument.drawingml.chart+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charts/_rels/chart1.xml.rels><?xml version="1.0" encoding="UTF-8" standalone="yes"?><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Relationships xmlns="http://schemas.openxmlformats.org/package/2006/relationships"><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bar"/>
        <c:grouping val="clustered"/>
        <c:varyColors val="0"/>
        <c:ser>
          <c:idx val="0"/>
          <c:order val="0"/>
          <c:tx>
            <c:strRef>
              <c:f>Sheet1!$B$1</c:f>
              <c:strCache>
                <c:ptCount val="1"/>
                <c:pt idx="0">
                  <c:v>Market Size ($B)</c:v>
                </c:pt>
              </c:strCache>
            </c:strRef>
          </c:tx>
          <c:spPr>
            <a:solidFill>
              <a:srgbClr val="2E4A7A"/>
            </a:solidFill>
            <a:effectLst/>
          </c:spPr>
          <c:invertIfNegative val="0"/>
          <c:dLbls>
            <c:numFmt formatCode="#,##0" sourceLinked="0"/>
            <c:txPr>
              <a:bodyPr/>
              <a:lstStyle/>
              <a:p>
                <a:pPr>
                  <a:defRPr b="0" i="0" strike="noStrike" sz="1200" u="none">
                    <a:solidFill>
                      <a:srgbClr val="2D3436"/>
                    </a:solidFill>
                    <a:latin typeface="Arial"/>
                  </a:defRPr>
                </a:pPr>
              </a:p>
            </c:txPr>
            <c:showLegendKey val="0"/>
            <c:showVal val="1"/>
            <c:showCatName val="0"/>
            <c:showSerName val="0"/>
            <c:showPercent val="0"/>
            <c:showBubbleSize val="0"/>
            <c:showLeaderLines val="0"/>
          </c:dLbls>
          <c:cat>
            <c:multiLvlStrRef>
              <c:f>Sheet1!$A$2:$A$5</c:f>
              <c:multiLvlStrCache>
                <c:ptCount val="4"/>
                <c:lvl>
                  <c:pt idx="0">
                    <c:v>North America</c:v>
                  </c:pt>
                  <c:pt idx="1">
                    <c:v>Asia-Pacific</c:v>
                  </c:pt>
                  <c:pt idx="2">
                    <c:v>Europe</c:v>
                  </c:pt>
                  <c:pt idx="3">
                    <c:v>Rest of World</c:v>
                  </c:pt>
                </c:lvl>
              </c:multiLvlStrCache>
            </c:multiLvlStrRef>
          </c:cat>
          <c:val>
            <c:numRef>
              <c:f>Sheet1!$B$2:$B$5</c:f>
              <c:numCache>
                <c:formatCode>General</c:formatCode>
                <c:ptCount val="4"/>
                <c:pt idx="0">
                  <c:v>48</c:v>
                </c:pt>
                <c:pt idx="1">
                  <c:v>42</c:v>
                </c:pt>
                <c:pt idx="2">
                  <c:v>35</c:v>
                </c:pt>
                <c:pt idx="3">
                  <c:v>25</c:v>
                </c:pt>
              </c:numCache>
            </c:numRef>
          </c:val>
        </c:ser>
        <c:dLbls>
          <c:numFmt formatCode="#,##0" sourceLinked="0"/>
          <c:txPr>
            <a:bodyPr/>
            <a:lstStyle/>
            <a:p>
              <a:pPr>
                <a:defRPr b="0" i="0" strike="noStrike" sz="1200" u="none">
                  <a:solidFill>
                    <a:srgbClr val="2D3436"/>
                  </a:solidFill>
                  <a:latin typeface="Arial"/>
                </a:defRPr>
              </a:pPr>
            </a:p>
          </c:txPr>
          <c:showLegendKey val="0"/>
          <c:showVal val="1"/>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l"/>
        <c:numFmt formatCode="General" sourceLinked="1"/>
        <c:majorTickMark val="out"/>
        <c:minorTickMark val="none"/>
        <c:tickLblPos val="nextTo"/>
        <c:spPr>
          <a:ln w="12700" cap="flat">
            <a:solidFill>
              <a:srgbClr val="888888"/>
            </a:solidFill>
            <a:prstDash val="solid"/>
            <a:round/>
          </a:ln>
        </c:spPr>
        <c:txPr>
          <a:bodyPr/>
          <a:lstStyle/>
          <a:p>
            <a:pPr>
              <a:defRPr sz="1200" b="0" i="0" u="none" strike="noStrike">
                <a:solidFill>
                  <a:srgbClr val="2D3436"/>
                </a:solidFill>
                <a:latin typeface="Arial"/>
              </a:defRPr>
            </a:pPr>
            <a:endParaRPr lang="en-US"/>
          </a:p>
        </c:txPr>
        <c:crossAx val="2094734552"/>
        <c:crosses val="autoZero"/>
        <c:auto val="1"/>
        <c:lblAlgn val="ctr"/>
        <c:noMultiLvlLbl val="1"/>
      </c:catAx>
      <c:valAx>
        <c:axId val="2094734552"/>
        <c:scaling>
          <c:orientation val="minMax"/>
          <c:max val="60"/>
        </c:scaling>
        <c:delete val="0"/>
        <c:axPos val="b"/>
        <c:majorGridlines>
          <c:spPr>
            <a:ln w="6350" cap="flat">
              <a:solidFill>
                <a:srgbClr val="E0E0E0"/>
              </a:solidFill>
              <a:prstDash val="solid"/>
              <a:round/>
            </a:ln>
          </c:spPr>
        </c:majorGridlines>
        <c:numFmt formatCode="General" sourceLinked="0"/>
        <c:majorTickMark val="out"/>
        <c:minorTickMark val="none"/>
        <c:tickLblPos val="low"/>
        <c:spPr>
          <a:ln w="12700" cap="flat">
            <a:solidFill>
              <a:srgbClr val="888888"/>
            </a:solidFill>
            <a:prstDash val="solid"/>
            <a:round/>
          </a:ln>
        </c:spPr>
        <c:txPr>
          <a:bodyPr/>
          <a:lstStyle/>
          <a:p>
            <a:pPr>
              <a:defRPr sz="1200" b="0" i="0" u="none" strike="noStrike">
                <a:solidFill>
                  <a:srgbClr val="2D3436"/>
                </a:solidFill>
                <a:latin typeface="Arial"/>
              </a:defRPr>
            </a:pPr>
            <a:endParaRPr lang="en-US"/>
          </a:p>
        </c:txPr>
        <c:crossAx val="2094734554"/>
        <c:crosses val="autoZero"/>
        <c:crossBetween val="between"/>
      </c:valAx>
      <c:spPr>
        <a:noFill/>
        <a:ln>
          <a:noFill/>
        </a:ln>
        <a:effectLst/>
      </c:spPr>
    </c:plotArea>
    <c:plotVisOnly val="1"/>
    <c:dispBlanksAs val="span"/>
  </c:chart>
  <c:spPr>
    <a:no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doughnutChart>
        <c:varyColors val="1"/>
        <c:ser>
          <c:idx val="0"/>
          <c:order val="0"/>
          <c:tx>
            <c:strRef>
              <c:f>Sheet1!$B$1</c:f>
              <c:strCache>
                <c:ptCount val="1"/>
                <c:pt idx="0">
                  <c:v>Market Share</c:v>
                </c:pt>
              </c:strCache>
            </c:strRef>
          </c:tx>
          <c:spPr>
            <a:solidFill>
              <a:schemeClr val="accent1"/>
            </a:solidFill>
            <a:ln w="9525" cap="flat">
              <a:solidFill>
                <a:srgbClr val="F9F9F9"/>
              </a:solidFill>
              <a:prstDash val="solid"/>
              <a:round/>
            </a:ln>
            <a:effectLst/>
          </c:spPr>
          <c:dPt>
            <c:idx val="0"/>
            <c:bubble3D val="0"/>
            <c:spPr>
              <a:solidFill>
                <a:srgbClr val="2E4A7A"/>
              </a:solidFill>
              <a:effectLst/>
            </c:spPr>
          </c:dPt>
          <c:dPt>
            <c:idx val="1"/>
            <c:bubble3D val="0"/>
            <c:spPr>
              <a:solidFill>
                <a:srgbClr val="E8913A"/>
              </a:solidFill>
              <a:effectLst/>
            </c:spPr>
          </c:dPt>
          <c:dPt>
            <c:idx val="2"/>
            <c:bubble3D val="0"/>
            <c:spPr>
              <a:solidFill>
                <a:srgbClr val="5BA0D9"/>
              </a:solidFill>
              <a:effectLst/>
            </c:spPr>
          </c:dPt>
          <c:dPt>
            <c:idx val="3"/>
            <c:bubble3D val="0"/>
            <c:spPr>
              <a:solidFill>
                <a:srgbClr val="7EC8A0"/>
              </a:solidFill>
              <a:effectLst/>
            </c:spPr>
          </c:dPt>
          <c:dPt>
            <c:idx val="4"/>
            <c:bubble3D val="0"/>
            <c:spPr>
              <a:solidFill>
                <a:srgbClr val="D4556B"/>
              </a:solidFill>
              <a:effectLst/>
            </c:spPr>
          </c:dPt>
          <c:dLbls>
            <c:dLbl>
              <c:idx val="0"/>
              <c:numFmt formatCode="0%" sourceLinked="0"/>
              <c:spPr/>
              <c:txPr>
                <a:bodyPr/>
                <a:lstStyle/>
                <a:p>
                  <a:pPr>
                    <a:defRPr sz="1200" b="0" i="0" u="none" strike="noStrike">
                      <a:solidFill>
                        <a:srgbClr val="000000"/>
                      </a:solidFill>
                      <a:latin typeface="Arial"/>
                    </a:defRPr>
                  </a:pPr>
                </a:p>
              </c:txPr>
              <c:showLegendKey val="0"/>
              <c:showVal val="0"/>
              <c:showCatName val="0"/>
              <c:showSerName val="0"/>
              <c:showPercent val="1"/>
              <c:showBubbleSize val="0"/>
            </c:dLbl>
            <c:dLbl>
              <c:idx val="1"/>
              <c:numFmt formatCode="0%" sourceLinked="0"/>
              <c:spPr/>
              <c:txPr>
                <a:bodyPr/>
                <a:lstStyle/>
                <a:p>
                  <a:pPr>
                    <a:defRPr sz="1200" b="0" i="0" u="none" strike="noStrike">
                      <a:solidFill>
                        <a:srgbClr val="000000"/>
                      </a:solidFill>
                      <a:latin typeface="Arial"/>
                    </a:defRPr>
                  </a:pPr>
                </a:p>
              </c:txPr>
              <c:showLegendKey val="0"/>
              <c:showVal val="0"/>
              <c:showCatName val="0"/>
              <c:showSerName val="0"/>
              <c:showPercent val="1"/>
              <c:showBubbleSize val="0"/>
            </c:dLbl>
            <c:dLbl>
              <c:idx val="2"/>
              <c:numFmt formatCode="0%" sourceLinked="0"/>
              <c:spPr/>
              <c:txPr>
                <a:bodyPr/>
                <a:lstStyle/>
                <a:p>
                  <a:pPr>
                    <a:defRPr sz="1200" b="0" i="0" u="none" strike="noStrike">
                      <a:solidFill>
                        <a:srgbClr val="000000"/>
                      </a:solidFill>
                      <a:latin typeface="Arial"/>
                    </a:defRPr>
                  </a:pPr>
                </a:p>
              </c:txPr>
              <c:showLegendKey val="0"/>
              <c:showVal val="0"/>
              <c:showCatName val="0"/>
              <c:showSerName val="0"/>
              <c:showPercent val="1"/>
              <c:showBubbleSize val="0"/>
            </c:dLbl>
            <c:dLbl>
              <c:idx val="3"/>
              <c:numFmt formatCode="0%" sourceLinked="0"/>
              <c:spPr/>
              <c:txPr>
                <a:bodyPr/>
                <a:lstStyle/>
                <a:p>
                  <a:pPr>
                    <a:defRPr sz="1200" b="0" i="0" u="none" strike="noStrike">
                      <a:solidFill>
                        <a:srgbClr val="000000"/>
                      </a:solidFill>
                      <a:latin typeface="Arial"/>
                    </a:defRPr>
                  </a:pPr>
                </a:p>
              </c:txPr>
              <c:showLegendKey val="0"/>
              <c:showVal val="0"/>
              <c:showCatName val="0"/>
              <c:showSerName val="0"/>
              <c:showPercent val="1"/>
              <c:showBubbleSize val="0"/>
            </c:dLbl>
            <c:dLbl>
              <c:idx val="4"/>
              <c:numFmt formatCode="0%" sourceLinked="0"/>
              <c:spPr/>
              <c:txPr>
                <a:bodyPr/>
                <a:lstStyle/>
                <a:p>
                  <a:pPr>
                    <a:defRPr sz="1200" b="0" i="0" u="none" strike="noStrike">
                      <a:solidFill>
                        <a:srgbClr val="000000"/>
                      </a:solidFill>
                      <a:latin typeface="Arial"/>
                    </a:defRPr>
                  </a:pPr>
                </a:p>
              </c:txPr>
              <c:showLegendKey val="0"/>
              <c:showVal val="0"/>
              <c:showCatName val="0"/>
              <c:showSerName val="0"/>
              <c:showPercent val="1"/>
              <c:showBubbleSize val="0"/>
            </c:dLbl>
            <c:numFmt formatCode="0%" sourceLinked="0"/>
            <c:txPr>
              <a:bodyPr/>
              <a:lstStyle/>
              <a:p>
                <a:pPr>
                  <a:defRPr sz="1800" b="0" i="0" u="none" strike="noStrike">
                    <a:solidFill>
                      <a:srgbClr val="000000"/>
                    </a:solidFill>
                    <a:latin typeface="Arial"/>
                  </a:defRPr>
                </a:pPr>
              </a:p>
            </c:txPr>
            <c:showLegendKey val="0"/>
            <c:showVal val="0"/>
            <c:showCatName val="1"/>
            <c:showSerName val="0"/>
            <c:showPercent val="1"/>
            <c:showBubbleSize val="0"/>
            <c:showLeaderLines val="0"/>
          </c:dLbls>
          <c:cat>
            <c:strRef>
              <c:f>Sheet1!$A$2:$A$6</c:f>
              <c:strCache>
                <c:ptCount val="5"/>
                <c:pt idx="0">
                  <c:v>Diagnostics &amp; Imaging</c:v>
                </c:pt>
                <c:pt idx="1">
                  <c:v>Drug Discovery</c:v>
                </c:pt>
                <c:pt idx="2">
                  <c:v>Robotics &amp; Surgery</c:v>
                </c:pt>
                <c:pt idx="3">
                  <c:v>Administrative</c:v>
                </c:pt>
                <c:pt idx="4">
                  <c:v>Remote Monitoring</c:v>
                </c:pt>
              </c:strCache>
            </c:strRef>
          </c:cat>
          <c:val>
            <c:numRef>
              <c:f>Sheet1!$B$2:$B$6</c:f>
              <c:numCache>
                <c:ptCount val="5"/>
                <c:pt idx="0">
                  <c:v>30</c:v>
                </c:pt>
                <c:pt idx="1">
                  <c:v>25</c:v>
                </c:pt>
                <c:pt idx="2">
                  <c:v>20</c:v>
                </c:pt>
                <c:pt idx="3">
                  <c:v>15</c:v>
                </c:pt>
                <c:pt idx="4">
                  <c:v>10</c:v>
                </c:pt>
              </c:numCache>
            </c:numRef>
          </c:val>
        </c:ser>
        <c:firstSliceAng val="0"/>
        <c:holeSize val="50"/>
      </c:doughnutChart>
      <c:spPr>
        <a:noFill/>
        <a:ln>
          <a:noFill/>
        </a:ln>
        <a:effectLst/>
      </c:spPr>
    </c:plotArea>
    <c:legend>
      <c:legendPos val="b"/>
      <c:overlay val="0"/>
    </c:legend>
    <c:plotVisOnly val="1"/>
    <c:dispBlanksAs val="span"/>
  </c:chart>
  <c:spPr>
    <a:noFill/>
    <a:ln>
      <a:noFill/>
    </a:ln>
    <a:effectLst/>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lineChart>
        <c:varyColors val="0"/>
        <c:ser>
          <c:idx val="0"/>
          <c:order val="0"/>
          <c:tx>
            <c:strRef>
              <c:f>Sheet1!$B$1</c:f>
              <c:strCache>
                <c:ptCount val="1"/>
                <c:pt idx="0">
                  <c:v>Hospitals using AI</c:v>
                </c:pt>
              </c:strCache>
            </c:strRef>
          </c:tx>
          <c:spPr>
            <a:solidFill>
              <a:srgbClr val="E8913A"/>
            </a:solidFill>
            <a:ln w="38100" cap="flat">
              <a:solidFill>
                <a:srgbClr val="E8913A"/>
              </a:solidFill>
              <a:prstDash val="solid"/>
              <a:round/>
            </a:ln>
            <a:effectLst/>
          </c:spPr>
          <c:invertIfNegative val="0"/>
          <c:dLbls>
            <c:numFmt formatCode="#,##0" sourceLinked="0"/>
            <c:txPr>
              <a:bodyPr/>
              <a:lstStyle/>
              <a:p>
                <a:pPr>
                  <a:defRPr b="0" i="0" strike="noStrike" sz="1200" u="none">
                    <a:solidFill>
                      <a:srgbClr val="2D3436"/>
                    </a:solidFill>
                    <a:latin typeface="Arial"/>
                  </a:defRPr>
                </a:pPr>
              </a:p>
            </c:txPr>
            <c:dLblPos val="t"/>
            <c:showLegendKey val="0"/>
            <c:showVal val="1"/>
            <c:showCatName val="0"/>
            <c:showSerName val="0"/>
            <c:showPercent val="0"/>
            <c:showBubbleSize val="0"/>
            <c:showLeaderLines val="0"/>
          </c:dLbls>
          <c:marker>
            <c:symbol val="circle"/>
            <c:size val="6"/>
            <c:spPr>
              <a:solidFill>
                <a:srgbClr val="E8913A"/>
              </a:solidFill>
              <a:ln w="9525" cap="flat">
                <a:solidFill>
                  <a:srgbClr val="E8913A"/>
                </a:solidFill>
                <a:prstDash val="solid"/>
                <a:round/>
              </a:ln>
              <a:effectLst/>
            </c:spPr>
          </c:marker>
          <c:cat>
            <c:multiLvlStrRef>
              <c:f>Sheet1!$A$2:$A$7</c:f>
              <c:multiLvlStrCache>
                <c:ptCount val="6"/>
                <c:lvl>
                  <c:pt idx="0">
                    <c:v>2020</c:v>
                  </c:pt>
                  <c:pt idx="1">
                    <c:v>2021</c:v>
                  </c:pt>
                  <c:pt idx="2">
                    <c:v>2022</c:v>
                  </c:pt>
                  <c:pt idx="3">
                    <c:v>2023</c:v>
                  </c:pt>
                  <c:pt idx="4">
                    <c:v>2024</c:v>
                  </c:pt>
                  <c:pt idx="5">
                    <c:v>2025</c:v>
                  </c:pt>
                </c:lvl>
              </c:multiLvlStrCache>
            </c:multiLvlStrRef>
          </c:cat>
          <c:val>
            <c:numRef>
              <c:f>Sheet1!$B$2:$B$7</c:f>
              <c:numCache>
                <c:formatCode>General</c:formatCode>
                <c:ptCount val="6"/>
                <c:pt idx="0">
                  <c:v>12</c:v>
                </c:pt>
                <c:pt idx="1">
                  <c:v>18</c:v>
                </c:pt>
                <c:pt idx="2">
                  <c:v>29</c:v>
                </c:pt>
                <c:pt idx="3">
                  <c:v>41</c:v>
                </c:pt>
                <c:pt idx="4">
                  <c:v>55</c:v>
                </c:pt>
                <c:pt idx="5">
                  <c:v>67</c:v>
                </c:pt>
              </c:numCache>
            </c:numRef>
          </c:val>
          <c:smooth val="1"/>
        </c:ser>
        <c:dLbls>
          <c:numFmt formatCode="#,##0" sourceLinked="0"/>
          <c:txPr>
            <a:bodyPr/>
            <a:lstStyle/>
            <a:p>
              <a:pPr>
                <a:defRPr b="0" i="0" strike="noStrike" sz="1200" u="none">
                  <a:solidFill>
                    <a:srgbClr val="2D3436"/>
                  </a:solidFill>
                  <a:latin typeface="Arial"/>
                </a:defRPr>
              </a:pPr>
            </a:p>
          </c:txPr>
          <c:dLblPos val="t"/>
          <c:showLegendKey val="0"/>
          <c:showVal val="1"/>
          <c:showCatName val="0"/>
          <c:showSerName val="0"/>
          <c:showPercent val="0"/>
          <c:showBubbleSize val="0"/>
          <c:showLeaderLines val="0"/>
        </c:dLbls>
        <c:marker val="1"/>
        <c:axId val="2094734554"/>
        <c:axId val="2094734552"/>
        <c:axId val="2094734556"/>
      </c:line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2D3436"/>
                </a:solidFill>
                <a:latin typeface="Arial"/>
              </a:defRPr>
            </a:pPr>
            <a:endParaRPr lang="en-US"/>
          </a:p>
        </c:txPr>
        <c:crossAx val="2094734552"/>
        <c:crosses val="autoZero"/>
        <c:auto val="1"/>
        <c:lblAlgn val="ctr"/>
        <c:noMultiLvlLbl val="1"/>
      </c:catAx>
      <c:valAx>
        <c:axId val="2094734552"/>
        <c:scaling>
          <c:orientation val="minMax"/>
          <c:max val="80"/>
        </c:scaling>
        <c:delete val="0"/>
        <c:axPos val="l"/>
        <c:majorGridlines>
          <c:spPr>
            <a:ln w="6350" cap="flat">
              <a:solidFill>
                <a:srgbClr val="E0E0E0"/>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200" b="0" i="0" u="none" strike="noStrike">
                <a:solidFill>
                  <a:srgbClr val="2D3436"/>
                </a:solidFill>
                <a:latin typeface="Arial"/>
              </a:defRPr>
            </a:pPr>
            <a:endParaRPr lang="en-US"/>
          </a:p>
        </c:txPr>
        <c:crossAx val="2094734554"/>
        <c:crosses val="autoZero"/>
        <c:crossBetween val="between"/>
      </c:valAx>
      <c:spPr>
        <a:noFill/>
        <a:ln>
          <a:noFill/>
        </a:ln>
        <a:effectLst/>
      </c:spPr>
    </c:plotArea>
    <c:plotVisOnly val="1"/>
    <c:dispBlanksAs val="span"/>
  </c:chart>
  <c:spPr>
    <a:noFill/>
    <a:ln>
      <a:noFill/>
    </a:ln>
    <a:effectLst/>
  </c:spPr>
  <c:externalData r:id="rId1">
    <c:autoUpdate val="0"/>
  </c:externalData>
</c:chartSpace>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Talking points:
- This deck covers the full landscape of AI in healthcare as of April 2026
- We will walk through market size, key technologies, real case studies, and future outlook
- The goal is to give a comprehensive, data-driven view — not hype, not fear, but clarity
Transition: Let's start with what we'll cover today.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Talking points:
- 34% wait time reduction means patients who would have waited 60 minutes now wait under 40
- The 22% improvement in critical case detection translates to lives saved — particularly in stroke and cardiac cases
- The system doesn't replace triage nurses — it augments their decision-making with real-time risk scoring
Transition: This success doesn't come without significant challenges.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Talking points:
- Data privacy is the #1 concern — HIPAA was designed before cloud AI, creating compliance gaps
- Algorithmic bias is real: training data skews toward certain demographics, leading to worse outcomes for underrepresented groups
- Regulatory gaps are slowly being addressed but the pace of AI innovation far exceeds regulatory adaptation
Transition: But the opportunities far outweigh the challenges.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Talking points:
- Early diagnosis: AI can process 10,000 images per hour vs 100 for a human radiologist
- Personalised treatment: genomic + phenotypic matching improves survival rates by 35%
- Operational automation: NLP handles prior authorisations, clinical notes, and scheduling — freeing 40% of clinician time
- Global equity: telemedicine + AI can bring specialist-level care to places that have never had specialist doctors
Transition: What does the future hold?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Talking points:
- 2027: 90% accuracy will be a landmark — equivalent to or exceeding human radiologist performance
- 2028: AI-designed drugs represent a fundamental shift in how pharmaceuticals are discovered
- 2029: Surgical robots will start handling routine procedures, with human surgeons supervising
- 2030: AI triage means every emergency department could have specialist-level prioritisation
Transition: Let's consolidate what we've learned.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Talking points:
1. AI is a tool to augment clinicians, not replace them — empathy, judgment, and relationship-building remain human
2. Garbage in, garbage out — the quality of AI outputs depends entirely on training data quality and diversity
3. FDA cleared the first AI diagnostic in 2019, and the framework has matured significantly since
4. Bias mitigation is not optional — it must be built into model development from day one
5. The most successful implementations bring together clinicians, data scientists, ethicists, and engineers
Transition: Thank you for your attention. I'm happy to take questions.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Talking points:
- Thank the audience for their time and attention
- Open the floor for questions — aim for 10-15 minutes of Q&amp;A
- Be prepared to discuss: specific use cases, implementation challenges, ROI timelines, and regulatory considerations
- If time permits, offer to share additional resources or follow-up materials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Talking points:
- We've structured this as a comprehensive journey through the AI healthcare landscape
- Each section builds on the previous — from clinical applications to ethical considerations
- Estimated time: 45 minutes including Q&amp;A
Transition: To understand why this matters, let's look at the problem we're trying to solve.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Talking points:
- 10 million is a conservative estimate — real numbers may be higher due to underreporting
- These aren't just statistics — they represent real patients, families, and outcomes
- The key insight: most errors are not due to physician incompetence but cognitive overload and information overload
Transition: Let's look at the market opportunity this represents.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Talking points:
- $150B is a transformative market size — comparable to the global airline industry
- The 40% CAGR reflects the convergence of better AI models, more data, and regulatory acceptance
- Key drivers: imaging AI, drug discovery platforms, and administrative automation
Transition: Now let's break down where this market is concentrated geographically.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Talking points:
- North America leads due to FDA regulatory clarity and strong venture capital ecosystem
- Asia-Pacific is the fastest growing — driven by China, Japan, and Singapore's national AI strategies
- Europe remains strong but faces more regulatory friction from MDR compliance
Transition: Let's see how this breaks down by category of application.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Talking points:
- Diagnostics &amp; Imaging dominates because radiology produces huge amounts of structured data — perfect for AI
- Drug Discovery is growing fastest in terms of VC investment and pipeline activity
- Administrative AI is often underestimated but offers the fastest ROI for hospitals
Transition: How did we get here? Let's look at the historical timeline.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Talking points:
- 2019 FDA clearance was a watershed moment — it established that AI could be regulated as a medical device
- AlphaFold (2021) was transformative for drug discovery, solving a 50-year-old biology problem
- The pace of advancement is accelerating — 2024 to 2026 saw more progress than 2019 to 2024
Transition: How do the leading platforms compare?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Talking points:
- DeepMind leads on accuracy due to AlphaFold and deep learning investments
- Microsoft Dragon has the broadest deployment due to EHR integration partnerships
- Cost scores are relative and based on enterprise licensing — SMB options are emerging
Transition: Let's see how adoption has grown over time.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Talking points:
- The inflection point was 2022-2023 when reimbursement frameworks solidified
- Small rural hospitals are now adopting faster than large academic centers (lower legacy burden)
- The remaining 33% cite data infrastructure as the primary barrier
Transition: Let's look at a real-world case study.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chart" Target="/ppt/charts/chart1.xml"/><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chart" Target="/ppt/charts/chart2.xml"/><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chart" Target="/ppt/charts/chart3.xml"/><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D1B2A"/>
        </a:solidFill>
      </p:bgPr>
    </p:bg>
    <p:spTree>
      <p:nvGrpSpPr>
        <p:cNvPr id="1" name=""/>
        <p:cNvGrpSpPr/>
        <p:nvPr/>
      </p:nvGrpSpPr>
      <p:grpSpPr>
        <a:xfrm>
          <a:off x="0" y="0"/>
          <a:ext cx="0" cy="0"/>
          <a:chOff x="0" y="0"/>
          <a:chExt cx="0" cy="0"/>
        </a:xfrm>
      </p:grpSpPr>
      <p:sp>
        <p:nvSpPr>
          <p:cNvPr id="2" name="Shape 0"/>
          <p:cNvSpPr/>
          <p:nvPr/>
        </p:nvSpPr>
        <p:spPr>
          <a:xfrm>
            <a:off x="0" y="4754880"/>
            <a:ext cx="9144000" cy="73152"/>
          </a:xfrm>
          <a:prstGeom prst="rect">
            <a:avLst/>
          </a:prstGeom>
          <a:solidFill>
            <a:srgbClr val="E8913A"/>
          </a:solidFill>
          <a:ln/>
        </p:spPr>
      </p:sp>
      <p:sp>
        <p:nvSpPr>
          <p:cNvPr id="3" name="Text 1"/>
          <p:cNvSpPr/>
          <p:nvPr/>
        </p:nvSpPr>
        <p:spPr>
          <a:xfrm>
            <a:off x="457200" y="1371600"/>
            <a:ext cx="8229600" cy="1097280"/>
          </a:xfrm>
          <a:prstGeom prst="rect">
            <a:avLst/>
          </a:prstGeom>
          <a:noFill/>
          <a:ln/>
        </p:spPr>
        <p:txBody>
          <a:bodyPr wrap="square" rtlCol="0" anchor="ctr"/>
          <a:lstStyle/>
          <a:p>
            <a:pPr algn="ctr" indent="0" marL="0">
              <a:buNone/>
            </a:pPr>
            <a:r>
              <a:rPr lang="en-US" sz="4400" b="1" dirty="0">
                <a:solidFill>
                  <a:srgbClr val="FFFFFF"/>
                </a:solidFill>
                <a:latin typeface="Arial" pitchFamily="34" charset="0"/>
                <a:ea typeface="Arial" pitchFamily="34" charset="-122"/>
                <a:cs typeface="Arial" pitchFamily="34" charset="-120"/>
              </a:rPr>
              <a:t>AI in Healthcare</a:t>
            </a:r>
            <a:endParaRPr lang="en-US" sz="4400" dirty="0"/>
          </a:p>
        </p:txBody>
      </p:sp>
      <p:sp>
        <p:nvSpPr>
          <p:cNvPr id="4" name="Text 2"/>
          <p:cNvSpPr/>
          <p:nvPr/>
        </p:nvSpPr>
        <p:spPr>
          <a:xfrm>
            <a:off x="457200" y="2377440"/>
            <a:ext cx="8229600" cy="548640"/>
          </a:xfrm>
          <a:prstGeom prst="rect">
            <a:avLst/>
          </a:prstGeom>
          <a:noFill/>
          <a:ln/>
        </p:spPr>
        <p:txBody>
          <a:bodyPr wrap="square" rtlCol="0" anchor="ctr"/>
          <a:lstStyle/>
          <a:p>
            <a:pPr algn="ctr" indent="0" marL="0">
              <a:buNone/>
            </a:pPr>
            <a:r>
              <a:rPr lang="en-US" sz="2600" dirty="0">
                <a:solidFill>
                  <a:srgbClr val="E8913A"/>
                </a:solidFill>
                <a:latin typeface="Arial" pitchFamily="34" charset="0"/>
                <a:ea typeface="Arial" pitchFamily="34" charset="-122"/>
                <a:cs typeface="Arial" pitchFamily="34" charset="-120"/>
              </a:rPr>
              <a:t>Transforming Medicine in 2026</a:t>
            </a:r>
            <a:endParaRPr lang="en-US" sz="2600" dirty="0"/>
          </a:p>
        </p:txBody>
      </p:sp>
      <p:sp>
        <p:nvSpPr>
          <p:cNvPr id="5" name="Text 3"/>
          <p:cNvSpPr/>
          <p:nvPr/>
        </p:nvSpPr>
        <p:spPr>
          <a:xfrm>
            <a:off x="457200" y="3017520"/>
            <a:ext cx="8229600" cy="457200"/>
          </a:xfrm>
          <a:prstGeom prst="rect">
            <a:avLst/>
          </a:prstGeom>
          <a:noFill/>
          <a:ln/>
        </p:spPr>
        <p:txBody>
          <a:bodyPr wrap="square" rtlCol="0" anchor="ctr"/>
          <a:lstStyle/>
          <a:p>
            <a:pPr algn="ctr" indent="0" marL="0">
              <a:buNone/>
            </a:pPr>
            <a:r>
              <a:rPr lang="en-US" sz="1600" dirty="0">
                <a:solidFill>
                  <a:srgbClr val="B0BEC5"/>
                </a:solidFill>
                <a:latin typeface="Arial" pitchFamily="34" charset="0"/>
                <a:ea typeface="Arial" pitchFamily="34" charset="-122"/>
                <a:cs typeface="Arial" pitchFamily="34" charset="-120"/>
              </a:rPr>
              <a:t>From Diagnosis to Drug Discovery, the AI Revolution</a:t>
            </a:r>
            <a:endParaRPr lang="en-US" sz="1600" dirty="0"/>
          </a:p>
        </p:txBody>
      </p:sp>
      <p:sp>
        <p:nvSpPr>
          <p:cNvPr id="6" name="Text 4"/>
          <p:cNvSpPr/>
          <p:nvPr/>
        </p:nvSpPr>
        <p:spPr>
          <a:xfrm>
            <a:off x="457200" y="4023360"/>
            <a:ext cx="8229600" cy="365760"/>
          </a:xfrm>
          <a:prstGeom prst="rect">
            <a:avLst/>
          </a:prstGeom>
          <a:noFill/>
          <a:ln/>
        </p:spPr>
        <p:txBody>
          <a:bodyPr wrap="square" rtlCol="0" anchor="ctr"/>
          <a:lstStyle/>
          <a:p>
            <a:pPr algn="ctr" indent="0" marL="0">
              <a:buNone/>
            </a:pPr>
            <a:r>
              <a:rPr lang="en-US" sz="1400" dirty="0">
                <a:solidFill>
                  <a:srgbClr val="B0BEC5"/>
                </a:solidFill>
                <a:latin typeface="Arial" pitchFamily="34" charset="0"/>
                <a:ea typeface="Arial" pitchFamily="34" charset="-122"/>
                <a:cs typeface="Arial" pitchFamily="34" charset="-120"/>
              </a:rPr>
              <a:t>April 2026</a:t>
            </a:r>
            <a:endParaRPr lang="en-US" sz="1400" dirty="0"/>
          </a:p>
        </p:txBody>
      </p:sp>
      <p:sp>
        <p:nvSpPr>
          <p:cNvPr id="7" name="Text 5"/>
          <p:cNvSpPr/>
          <p:nvPr/>
        </p:nvSpPr>
        <p:spPr>
          <a:xfrm>
            <a:off x="457200" y="4389120"/>
            <a:ext cx="8229600" cy="274320"/>
          </a:xfrm>
          <a:prstGeom prst="rect">
            <a:avLst/>
          </a:prstGeom>
          <a:noFill/>
          <a:ln/>
        </p:spPr>
        <p:txBody>
          <a:bodyPr wrap="square" rtlCol="0" anchor="ctr"/>
          <a:lstStyle/>
          <a:p>
            <a:pPr algn="ctr" indent="0" marL="0">
              <a:buNone/>
            </a:pPr>
            <a:r>
              <a:rPr lang="en-US" sz="1200" dirty="0">
                <a:solidFill>
                  <a:srgbClr val="2E4A7A"/>
                </a:solidFill>
                <a:latin typeface="Arial" pitchFamily="34" charset="0"/>
                <a:ea typeface="Arial" pitchFamily="34" charset="-122"/>
                <a:cs typeface="Arial" pitchFamily="34" charset="-120"/>
              </a:rPr>
              <a:t>Prepared by MiniMax-M2.7</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B2A4A"/>
          </a:solidFill>
          <a:ln/>
        </p:spPr>
      </p:sp>
      <p:sp>
        <p:nvSpPr>
          <p:cNvPr id="3" name="Text 1"/>
          <p:cNvSpPr/>
          <p:nvPr/>
        </p:nvSpPr>
        <p:spPr>
          <a:xfrm>
            <a:off x="457200" y="182880"/>
            <a:ext cx="8229600" cy="457200"/>
          </a:xfrm>
          <a:prstGeom prst="rect">
            <a:avLst/>
          </a:prstGeom>
          <a:noFill/>
          <a:ln/>
        </p:spPr>
        <p:txBody>
          <a:bodyPr wrap="square" lIns="0" tIns="0" rIns="0" bIns="0" rtlCol="0" anchor="ctr"/>
          <a:lstStyle/>
          <a:p>
            <a:pPr indent="0" marL="0">
              <a:buNone/>
            </a:pPr>
            <a:r>
              <a:rPr lang="en-US" sz="2400" b="1" dirty="0">
                <a:solidFill>
                  <a:srgbClr val="FFFFFF"/>
                </a:solidFill>
                <a:latin typeface="Arial" pitchFamily="34" charset="0"/>
                <a:ea typeface="Arial" pitchFamily="34" charset="-122"/>
                <a:cs typeface="Arial" pitchFamily="34" charset="-120"/>
              </a:rPr>
              <a:t>Case Study: Mayo Clinic AI Triage</a:t>
            </a:r>
            <a:endParaRPr lang="en-US" sz="2400" dirty="0"/>
          </a:p>
        </p:txBody>
      </p:sp>
      <p:sp>
        <p:nvSpPr>
          <p:cNvPr id="4" name="Text 2"/>
          <p:cNvSpPr/>
          <p:nvPr/>
        </p:nvSpPr>
        <p:spPr>
          <a:xfrm>
            <a:off x="457200" y="1005840"/>
            <a:ext cx="4114800" cy="365760"/>
          </a:xfrm>
          <a:prstGeom prst="rect">
            <a:avLst/>
          </a:prstGeom>
          <a:noFill/>
          <a:ln/>
        </p:spPr>
        <p:txBody>
          <a:bodyPr wrap="square" rtlCol="0" anchor="ctr"/>
          <a:lstStyle/>
          <a:p>
            <a:pPr indent="0" marL="0">
              <a:buNone/>
            </a:pPr>
            <a:r>
              <a:rPr lang="en-US" sz="1600" b="1" dirty="0">
                <a:solidFill>
                  <a:srgbClr val="1B2A4A"/>
                </a:solidFill>
                <a:latin typeface="Arial" pitchFamily="34" charset="0"/>
                <a:ea typeface="Arial" pitchFamily="34" charset="-122"/>
                <a:cs typeface="Arial" pitchFamily="34" charset="-120"/>
              </a:rPr>
              <a:t>Mayo Clinic AI Triage System</a:t>
            </a:r>
            <a:endParaRPr lang="en-US" sz="1600" dirty="0"/>
          </a:p>
        </p:txBody>
      </p:sp>
      <p:sp>
        <p:nvSpPr>
          <p:cNvPr id="5" name="Text 3"/>
          <p:cNvSpPr/>
          <p:nvPr/>
        </p:nvSpPr>
        <p:spPr>
          <a:xfrm>
            <a:off x="457200" y="1463040"/>
            <a:ext cx="4114800" cy="914400"/>
          </a:xfrm>
          <a:prstGeom prst="rect">
            <a:avLst/>
          </a:prstGeom>
          <a:noFill/>
          <a:ln/>
        </p:spPr>
        <p:txBody>
          <a:bodyPr wrap="square" rtlCol="0" anchor="ctr"/>
          <a:lstStyle/>
          <a:p>
            <a:pPr indent="0" marL="0">
              <a:buNone/>
            </a:pPr>
            <a:r>
              <a:rPr lang="en-US" sz="1200" dirty="0">
                <a:solidFill>
                  <a:srgbClr val="2D3436"/>
                </a:solidFill>
                <a:latin typeface="Arial" pitchFamily="34" charset="0"/>
                <a:ea typeface="Arial" pitchFamily="34" charset="-122"/>
                <a:cs typeface="Arial" pitchFamily="34" charset="-120"/>
              </a:rPr>
              <a:t>Deployed in Q3 2024, the system uses natural language processing to analyse patient intake forms and prioritise cases based on urgency.</a:t>
            </a:r>
            <a:endParaRPr lang="en-US" sz="1200" dirty="0"/>
          </a:p>
        </p:txBody>
      </p:sp>
      <p:sp>
        <p:nvSpPr>
          <p:cNvPr id="6" name="Shape 4"/>
          <p:cNvSpPr/>
          <p:nvPr/>
        </p:nvSpPr>
        <p:spPr>
          <a:xfrm>
            <a:off x="4754880" y="822960"/>
            <a:ext cx="1828800" cy="1005840"/>
          </a:xfrm>
          <a:prstGeom prst="rect">
            <a:avLst>
              <a:gd name="adj" fmla="val 7273"/>
            </a:avLst>
          </a:prstGeom>
          <a:solidFill>
            <a:srgbClr val="1B2A4A"/>
          </a:solidFill>
          <a:ln/>
        </p:spPr>
      </p:sp>
      <p:sp>
        <p:nvSpPr>
          <p:cNvPr id="7" name="Text 5"/>
          <p:cNvSpPr/>
          <p:nvPr/>
        </p:nvSpPr>
        <p:spPr>
          <a:xfrm>
            <a:off x="4754880" y="960120"/>
            <a:ext cx="1828800" cy="457200"/>
          </a:xfrm>
          <a:prstGeom prst="rect">
            <a:avLst/>
          </a:prstGeom>
          <a:noFill/>
          <a:ln/>
        </p:spPr>
        <p:txBody>
          <a:bodyPr wrap="square" rtlCol="0" anchor="ctr"/>
          <a:lstStyle/>
          <a:p>
            <a:pPr algn="ctr" indent="0" marL="0">
              <a:buNone/>
            </a:pPr>
            <a:r>
              <a:rPr lang="en-US" sz="2600" b="1" dirty="0">
                <a:solidFill>
                  <a:srgbClr val="E8913A"/>
                </a:solidFill>
                <a:latin typeface="Arial" pitchFamily="34" charset="0"/>
                <a:ea typeface="Arial" pitchFamily="34" charset="-122"/>
                <a:cs typeface="Arial" pitchFamily="34" charset="-120"/>
              </a:rPr>
              <a:t>34%</a:t>
            </a:r>
            <a:endParaRPr lang="en-US" sz="2600" dirty="0"/>
          </a:p>
        </p:txBody>
      </p:sp>
      <p:sp>
        <p:nvSpPr>
          <p:cNvPr id="8" name="Text 6"/>
          <p:cNvSpPr/>
          <p:nvPr/>
        </p:nvSpPr>
        <p:spPr>
          <a:xfrm>
            <a:off x="4754880" y="1417320"/>
            <a:ext cx="1828800" cy="320040"/>
          </a:xfrm>
          <a:prstGeom prst="rect">
            <a:avLst/>
          </a:prstGeom>
          <a:noFill/>
          <a:ln/>
        </p:spPr>
        <p:txBody>
          <a:bodyPr wrap="square" rtlCol="0" anchor="ctr"/>
          <a:lstStyle/>
          <a:p>
            <a:pPr algn="ctr" indent="0" marL="0">
              <a:buNone/>
            </a:pPr>
            <a:r>
              <a:rPr lang="en-US" sz="900" dirty="0">
                <a:solidFill>
                  <a:srgbClr val="FFFFFF"/>
                </a:solidFill>
                <a:latin typeface="Arial" pitchFamily="34" charset="0"/>
                <a:ea typeface="Arial" pitchFamily="34" charset="-122"/>
                <a:cs typeface="Arial" pitchFamily="34" charset="-120"/>
              </a:rPr>
              <a:t>Reduction in wait times</a:t>
            </a:r>
            <a:endParaRPr lang="en-US" sz="900" dirty="0"/>
          </a:p>
        </p:txBody>
      </p:sp>
      <p:sp>
        <p:nvSpPr>
          <p:cNvPr id="9" name="Shape 7"/>
          <p:cNvSpPr/>
          <p:nvPr/>
        </p:nvSpPr>
        <p:spPr>
          <a:xfrm>
            <a:off x="4754880" y="2011680"/>
            <a:ext cx="1828800" cy="1005840"/>
          </a:xfrm>
          <a:prstGeom prst="rect">
            <a:avLst>
              <a:gd name="adj" fmla="val 7273"/>
            </a:avLst>
          </a:prstGeom>
          <a:solidFill>
            <a:srgbClr val="1B2A4A"/>
          </a:solidFill>
          <a:ln/>
        </p:spPr>
      </p:sp>
      <p:sp>
        <p:nvSpPr>
          <p:cNvPr id="10" name="Text 8"/>
          <p:cNvSpPr/>
          <p:nvPr/>
        </p:nvSpPr>
        <p:spPr>
          <a:xfrm>
            <a:off x="4754880" y="2148840"/>
            <a:ext cx="1828800" cy="457200"/>
          </a:xfrm>
          <a:prstGeom prst="rect">
            <a:avLst/>
          </a:prstGeom>
          <a:noFill/>
          <a:ln/>
        </p:spPr>
        <p:txBody>
          <a:bodyPr wrap="square" rtlCol="0" anchor="ctr"/>
          <a:lstStyle/>
          <a:p>
            <a:pPr algn="ctr" indent="0" marL="0">
              <a:buNone/>
            </a:pPr>
            <a:r>
              <a:rPr lang="en-US" sz="2600" b="1" dirty="0">
                <a:solidFill>
                  <a:srgbClr val="E8913A"/>
                </a:solidFill>
                <a:latin typeface="Arial" pitchFamily="34" charset="0"/>
                <a:ea typeface="Arial" pitchFamily="34" charset="-122"/>
                <a:cs typeface="Arial" pitchFamily="34" charset="-120"/>
              </a:rPr>
              <a:t>22%</a:t>
            </a:r>
            <a:endParaRPr lang="en-US" sz="2600" dirty="0"/>
          </a:p>
        </p:txBody>
      </p:sp>
      <p:sp>
        <p:nvSpPr>
          <p:cNvPr id="11" name="Text 9"/>
          <p:cNvSpPr/>
          <p:nvPr/>
        </p:nvSpPr>
        <p:spPr>
          <a:xfrm>
            <a:off x="4754880" y="2606040"/>
            <a:ext cx="1828800" cy="320040"/>
          </a:xfrm>
          <a:prstGeom prst="rect">
            <a:avLst/>
          </a:prstGeom>
          <a:noFill/>
          <a:ln/>
        </p:spPr>
        <p:txBody>
          <a:bodyPr wrap="square" rtlCol="0" anchor="ctr"/>
          <a:lstStyle/>
          <a:p>
            <a:pPr algn="ctr" indent="0" marL="0">
              <a:buNone/>
            </a:pPr>
            <a:r>
              <a:rPr lang="en-US" sz="900" dirty="0">
                <a:solidFill>
                  <a:srgbClr val="FFFFFF"/>
                </a:solidFill>
                <a:latin typeface="Arial" pitchFamily="34" charset="0"/>
                <a:ea typeface="Arial" pitchFamily="34" charset="-122"/>
                <a:cs typeface="Arial" pitchFamily="34" charset="-120"/>
              </a:rPr>
              <a:t>Improved critical case detection</a:t>
            </a:r>
            <a:endParaRPr lang="en-US" sz="900" dirty="0"/>
          </a:p>
        </p:txBody>
      </p:sp>
      <p:sp>
        <p:nvSpPr>
          <p:cNvPr id="12" name="Shape 10"/>
          <p:cNvSpPr/>
          <p:nvPr/>
        </p:nvSpPr>
        <p:spPr>
          <a:xfrm>
            <a:off x="4754880" y="3200400"/>
            <a:ext cx="1828800" cy="1005840"/>
          </a:xfrm>
          <a:prstGeom prst="rect">
            <a:avLst>
              <a:gd name="adj" fmla="val 7273"/>
            </a:avLst>
          </a:prstGeom>
          <a:solidFill>
            <a:srgbClr val="1B2A4A"/>
          </a:solidFill>
          <a:ln/>
        </p:spPr>
      </p:sp>
      <p:sp>
        <p:nvSpPr>
          <p:cNvPr id="13" name="Text 11"/>
          <p:cNvSpPr/>
          <p:nvPr/>
        </p:nvSpPr>
        <p:spPr>
          <a:xfrm>
            <a:off x="4754880" y="3337560"/>
            <a:ext cx="1828800" cy="457200"/>
          </a:xfrm>
          <a:prstGeom prst="rect">
            <a:avLst/>
          </a:prstGeom>
          <a:noFill/>
          <a:ln/>
        </p:spPr>
        <p:txBody>
          <a:bodyPr wrap="square" rtlCol="0" anchor="ctr"/>
          <a:lstStyle/>
          <a:p>
            <a:pPr algn="ctr" indent="0" marL="0">
              <a:buNone/>
            </a:pPr>
            <a:r>
              <a:rPr lang="en-US" sz="2600" b="1" dirty="0">
                <a:solidFill>
                  <a:srgbClr val="E8913A"/>
                </a:solidFill>
                <a:latin typeface="Arial" pitchFamily="34" charset="0"/>
                <a:ea typeface="Arial" pitchFamily="34" charset="-122"/>
                <a:cs typeface="Arial" pitchFamily="34" charset="-120"/>
              </a:rPr>
              <a:t>8.2M</a:t>
            </a:r>
            <a:endParaRPr lang="en-US" sz="2600" dirty="0"/>
          </a:p>
        </p:txBody>
      </p:sp>
      <p:sp>
        <p:nvSpPr>
          <p:cNvPr id="14" name="Text 12"/>
          <p:cNvSpPr/>
          <p:nvPr/>
        </p:nvSpPr>
        <p:spPr>
          <a:xfrm>
            <a:off x="4754880" y="3794760"/>
            <a:ext cx="1828800" cy="320040"/>
          </a:xfrm>
          <a:prstGeom prst="rect">
            <a:avLst/>
          </a:prstGeom>
          <a:noFill/>
          <a:ln/>
        </p:spPr>
        <p:txBody>
          <a:bodyPr wrap="square" rtlCol="0" anchor="ctr"/>
          <a:lstStyle/>
          <a:p>
            <a:pPr algn="ctr" indent="0" marL="0">
              <a:buNone/>
            </a:pPr>
            <a:r>
              <a:rPr lang="en-US" sz="900" dirty="0">
                <a:solidFill>
                  <a:srgbClr val="FFFFFF"/>
                </a:solidFill>
                <a:latin typeface="Arial" pitchFamily="34" charset="0"/>
                <a:ea typeface="Arial" pitchFamily="34" charset="-122"/>
                <a:cs typeface="Arial" pitchFamily="34" charset="-120"/>
              </a:rPr>
              <a:t>Patients triaged in Year 1</a:t>
            </a:r>
            <a:endParaRPr lang="en-US" sz="900" dirty="0"/>
          </a:p>
        </p:txBody>
      </p:sp>
      <p:sp>
        <p:nvSpPr>
          <p:cNvPr id="15" name="Shape 13"/>
          <p:cNvSpPr/>
          <p:nvPr/>
        </p:nvSpPr>
        <p:spPr>
          <a:xfrm>
            <a:off x="457200" y="4206240"/>
            <a:ext cx="4114800" cy="640080"/>
          </a:xfrm>
          <a:prstGeom prst="rect">
            <a:avLst>
              <a:gd name="adj" fmla="val 7143"/>
            </a:avLst>
          </a:prstGeom>
          <a:solidFill>
            <a:srgbClr val="EDF2F7"/>
          </a:solidFill>
          <a:ln/>
        </p:spPr>
      </p:sp>
      <p:sp>
        <p:nvSpPr>
          <p:cNvPr id="16" name="Text 14"/>
          <p:cNvSpPr/>
          <p:nvPr/>
        </p:nvSpPr>
        <p:spPr>
          <a:xfrm>
            <a:off x="548640" y="4297680"/>
            <a:ext cx="3931920" cy="457200"/>
          </a:xfrm>
          <a:prstGeom prst="rect">
            <a:avLst/>
          </a:prstGeom>
          <a:noFill/>
          <a:ln/>
        </p:spPr>
        <p:txBody>
          <a:bodyPr wrap="square" rtlCol="0" anchor="ctr"/>
          <a:lstStyle/>
          <a:p>
            <a:pPr indent="0" marL="0">
              <a:buNone/>
            </a:pPr>
            <a:r>
              <a:rPr lang="en-US" sz="1100" dirty="0">
                <a:solidFill>
                  <a:srgbClr val="2D3436"/>
                </a:solidFill>
                <a:latin typeface="Arial" pitchFamily="34" charset="0"/>
                <a:ea typeface="Arial" pitchFamily="34" charset="-122"/>
                <a:cs typeface="Arial" pitchFamily="34" charset="-120"/>
              </a:rPr>
              <a:t>The system flags high-risk patients earlier, enabling faster intervention and better outcomes.</a:t>
            </a:r>
            <a:endParaRPr lang="en-US" sz="1100" dirty="0"/>
          </a:p>
        </p:txBody>
      </p:sp>
      <p:sp>
        <p:nvSpPr>
          <p:cNvPr id="17" name="Text 15"/>
          <p:cNvSpPr/>
          <p:nvPr/>
        </p:nvSpPr>
        <p:spPr>
          <a:xfrm>
            <a:off x="457200" y="4846320"/>
            <a:ext cx="8229600" cy="228600"/>
          </a:xfrm>
          <a:prstGeom prst="rect">
            <a:avLst/>
          </a:prstGeom>
          <a:noFill/>
          <a:ln/>
        </p:spPr>
        <p:txBody>
          <a:bodyPr wrap="square" rtlCol="0" anchor="ctr"/>
          <a:lstStyle/>
          <a:p>
            <a:pPr algn="ctr" indent="0" marL="0">
              <a:buNone/>
            </a:pPr>
            <a:r>
              <a:rPr lang="en-US" sz="800" dirty="0">
                <a:solidFill>
                  <a:srgbClr val="B0BEC5"/>
                </a:solidFill>
                <a:latin typeface="Arial" pitchFamily="34" charset="0"/>
                <a:ea typeface="Arial" pitchFamily="34" charset="-122"/>
                <a:cs typeface="Arial" pitchFamily="34" charset="-120"/>
              </a:rPr>
              <a:t>Confidential — For Internal Use Only</a:t>
            </a:r>
            <a:endParaRPr lang="en-US" sz="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B2A4A"/>
          </a:solidFill>
          <a:ln/>
        </p:spPr>
      </p:sp>
      <p:sp>
        <p:nvSpPr>
          <p:cNvPr id="3" name="Text 1"/>
          <p:cNvSpPr/>
          <p:nvPr/>
        </p:nvSpPr>
        <p:spPr>
          <a:xfrm>
            <a:off x="457200" y="182880"/>
            <a:ext cx="8229600" cy="457200"/>
          </a:xfrm>
          <a:prstGeom prst="rect">
            <a:avLst/>
          </a:prstGeom>
          <a:noFill/>
          <a:ln/>
        </p:spPr>
        <p:txBody>
          <a:bodyPr wrap="square" lIns="0" tIns="0" rIns="0" bIns="0" rtlCol="0" anchor="ctr"/>
          <a:lstStyle/>
          <a:p>
            <a:pPr indent="0" marL="0">
              <a:buNone/>
            </a:pPr>
            <a:r>
              <a:rPr lang="en-US" sz="2400" b="1" dirty="0">
                <a:solidFill>
                  <a:srgbClr val="FFFFFF"/>
                </a:solidFill>
                <a:latin typeface="Arial" pitchFamily="34" charset="0"/>
                <a:ea typeface="Arial" pitchFamily="34" charset="-122"/>
                <a:cs typeface="Arial" pitchFamily="34" charset="-120"/>
              </a:rPr>
              <a:t>Challenges &amp; Risks</a:t>
            </a:r>
            <a:endParaRPr lang="en-US" sz="2400" dirty="0"/>
          </a:p>
        </p:txBody>
      </p:sp>
      <p:sp>
        <p:nvSpPr>
          <p:cNvPr id="4" name="Shape 2"/>
          <p:cNvSpPr/>
          <p:nvPr/>
        </p:nvSpPr>
        <p:spPr>
          <a:xfrm>
            <a:off x="731520" y="1097280"/>
            <a:ext cx="109728" cy="502920"/>
          </a:xfrm>
          <a:prstGeom prst="rect">
            <a:avLst/>
          </a:prstGeom>
          <a:solidFill>
            <a:srgbClr val="D4556B"/>
          </a:solidFill>
          <a:ln/>
        </p:spPr>
      </p:sp>
      <p:sp>
        <p:nvSpPr>
          <p:cNvPr id="5" name="Text 3"/>
          <p:cNvSpPr/>
          <p:nvPr/>
        </p:nvSpPr>
        <p:spPr>
          <a:xfrm>
            <a:off x="1005840" y="1097280"/>
            <a:ext cx="3200400" cy="502920"/>
          </a:xfrm>
          <a:prstGeom prst="rect">
            <a:avLst/>
          </a:prstGeom>
          <a:noFill/>
          <a:ln/>
        </p:spPr>
        <p:txBody>
          <a:bodyPr wrap="square" rtlCol="0" anchor="ctr"/>
          <a:lstStyle/>
          <a:p>
            <a:pPr indent="0" marL="0">
              <a:buNone/>
            </a:pPr>
            <a:r>
              <a:rPr lang="en-US" sz="1600" b="1" dirty="0">
                <a:solidFill>
                  <a:srgbClr val="2D3436"/>
                </a:solidFill>
                <a:latin typeface="Arial" pitchFamily="34" charset="0"/>
                <a:ea typeface="Arial" pitchFamily="34" charset="-122"/>
                <a:cs typeface="Arial" pitchFamily="34" charset="-120"/>
              </a:rPr>
              <a:t>Data Privacy</a:t>
            </a:r>
            <a:endParaRPr lang="en-US" sz="1600" dirty="0"/>
          </a:p>
        </p:txBody>
      </p:sp>
      <p:sp>
        <p:nvSpPr>
          <p:cNvPr id="6" name="Shape 4"/>
          <p:cNvSpPr/>
          <p:nvPr/>
        </p:nvSpPr>
        <p:spPr>
          <a:xfrm>
            <a:off x="4206240" y="1207008"/>
            <a:ext cx="914400" cy="274320"/>
          </a:xfrm>
          <a:prstGeom prst="rect">
            <a:avLst>
              <a:gd name="adj" fmla="val 13333"/>
            </a:avLst>
          </a:prstGeom>
          <a:solidFill>
            <a:srgbClr val="D4556B"/>
          </a:solidFill>
          <a:ln/>
        </p:spPr>
      </p:sp>
      <p:sp>
        <p:nvSpPr>
          <p:cNvPr id="7" name="Text 5"/>
          <p:cNvSpPr/>
          <p:nvPr/>
        </p:nvSpPr>
        <p:spPr>
          <a:xfrm>
            <a:off x="4206240" y="1207008"/>
            <a:ext cx="914400" cy="274320"/>
          </a:xfrm>
          <a:prstGeom prst="rect">
            <a:avLst/>
          </a:prstGeom>
          <a:noFill/>
          <a:ln/>
        </p:spPr>
        <p:txBody>
          <a:bodyPr wrap="square" rtlCol="0" anchor="ctr"/>
          <a:lstStyle/>
          <a:p>
            <a:pPr algn="ctr" indent="0" marL="0">
              <a:buNone/>
            </a:pPr>
            <a:r>
              <a:rPr lang="en-US" sz="1000" b="1" dirty="0">
                <a:solidFill>
                  <a:srgbClr val="FFFFFF"/>
                </a:solidFill>
                <a:latin typeface="Arial" pitchFamily="34" charset="0"/>
                <a:ea typeface="Arial" pitchFamily="34" charset="-122"/>
                <a:cs typeface="Arial" pitchFamily="34" charset="-120"/>
              </a:rPr>
              <a:t>High</a:t>
            </a:r>
            <a:endParaRPr lang="en-US" sz="1000" dirty="0"/>
          </a:p>
        </p:txBody>
      </p:sp>
      <p:sp>
        <p:nvSpPr>
          <p:cNvPr id="8" name="Shape 6"/>
          <p:cNvSpPr/>
          <p:nvPr/>
        </p:nvSpPr>
        <p:spPr>
          <a:xfrm>
            <a:off x="731520" y="1737360"/>
            <a:ext cx="109728" cy="502920"/>
          </a:xfrm>
          <a:prstGeom prst="rect">
            <a:avLst/>
          </a:prstGeom>
          <a:solidFill>
            <a:srgbClr val="D4556B"/>
          </a:solidFill>
          <a:ln/>
        </p:spPr>
      </p:sp>
      <p:sp>
        <p:nvSpPr>
          <p:cNvPr id="9" name="Text 7"/>
          <p:cNvSpPr/>
          <p:nvPr/>
        </p:nvSpPr>
        <p:spPr>
          <a:xfrm>
            <a:off x="1005840" y="1737360"/>
            <a:ext cx="3200400" cy="502920"/>
          </a:xfrm>
          <a:prstGeom prst="rect">
            <a:avLst/>
          </a:prstGeom>
          <a:noFill/>
          <a:ln/>
        </p:spPr>
        <p:txBody>
          <a:bodyPr wrap="square" rtlCol="0" anchor="ctr"/>
          <a:lstStyle/>
          <a:p>
            <a:pPr indent="0" marL="0">
              <a:buNone/>
            </a:pPr>
            <a:r>
              <a:rPr lang="en-US" sz="1600" b="1" dirty="0">
                <a:solidFill>
                  <a:srgbClr val="2D3436"/>
                </a:solidFill>
                <a:latin typeface="Arial" pitchFamily="34" charset="0"/>
                <a:ea typeface="Arial" pitchFamily="34" charset="-122"/>
                <a:cs typeface="Arial" pitchFamily="34" charset="-120"/>
              </a:rPr>
              <a:t>Algorithmic Bias</a:t>
            </a:r>
            <a:endParaRPr lang="en-US" sz="1600" dirty="0"/>
          </a:p>
        </p:txBody>
      </p:sp>
      <p:sp>
        <p:nvSpPr>
          <p:cNvPr id="10" name="Shape 8"/>
          <p:cNvSpPr/>
          <p:nvPr/>
        </p:nvSpPr>
        <p:spPr>
          <a:xfrm>
            <a:off x="4206240" y="1847088"/>
            <a:ext cx="914400" cy="274320"/>
          </a:xfrm>
          <a:prstGeom prst="rect">
            <a:avLst>
              <a:gd name="adj" fmla="val 13333"/>
            </a:avLst>
          </a:prstGeom>
          <a:solidFill>
            <a:srgbClr val="D4556B"/>
          </a:solidFill>
          <a:ln/>
        </p:spPr>
      </p:sp>
      <p:sp>
        <p:nvSpPr>
          <p:cNvPr id="11" name="Text 9"/>
          <p:cNvSpPr/>
          <p:nvPr/>
        </p:nvSpPr>
        <p:spPr>
          <a:xfrm>
            <a:off x="4206240" y="1847088"/>
            <a:ext cx="914400" cy="274320"/>
          </a:xfrm>
          <a:prstGeom prst="rect">
            <a:avLst/>
          </a:prstGeom>
          <a:noFill/>
          <a:ln/>
        </p:spPr>
        <p:txBody>
          <a:bodyPr wrap="square" rtlCol="0" anchor="ctr"/>
          <a:lstStyle/>
          <a:p>
            <a:pPr algn="ctr" indent="0" marL="0">
              <a:buNone/>
            </a:pPr>
            <a:r>
              <a:rPr lang="en-US" sz="1000" b="1" dirty="0">
                <a:solidFill>
                  <a:srgbClr val="FFFFFF"/>
                </a:solidFill>
                <a:latin typeface="Arial" pitchFamily="34" charset="0"/>
                <a:ea typeface="Arial" pitchFamily="34" charset="-122"/>
                <a:cs typeface="Arial" pitchFamily="34" charset="-120"/>
              </a:rPr>
              <a:t>High</a:t>
            </a:r>
            <a:endParaRPr lang="en-US" sz="1000" dirty="0"/>
          </a:p>
        </p:txBody>
      </p:sp>
      <p:sp>
        <p:nvSpPr>
          <p:cNvPr id="12" name="Shape 10"/>
          <p:cNvSpPr/>
          <p:nvPr/>
        </p:nvSpPr>
        <p:spPr>
          <a:xfrm>
            <a:off x="731520" y="2377440"/>
            <a:ext cx="109728" cy="502920"/>
          </a:xfrm>
          <a:prstGeom prst="rect">
            <a:avLst/>
          </a:prstGeom>
          <a:solidFill>
            <a:srgbClr val="E8913A"/>
          </a:solidFill>
          <a:ln/>
        </p:spPr>
      </p:sp>
      <p:sp>
        <p:nvSpPr>
          <p:cNvPr id="13" name="Text 11"/>
          <p:cNvSpPr/>
          <p:nvPr/>
        </p:nvSpPr>
        <p:spPr>
          <a:xfrm>
            <a:off x="1005840" y="2377440"/>
            <a:ext cx="3200400" cy="502920"/>
          </a:xfrm>
          <a:prstGeom prst="rect">
            <a:avLst/>
          </a:prstGeom>
          <a:noFill/>
          <a:ln/>
        </p:spPr>
        <p:txBody>
          <a:bodyPr wrap="square" rtlCol="0" anchor="ctr"/>
          <a:lstStyle/>
          <a:p>
            <a:pPr indent="0" marL="0">
              <a:buNone/>
            </a:pPr>
            <a:r>
              <a:rPr lang="en-US" sz="1600" b="1" dirty="0">
                <a:solidFill>
                  <a:srgbClr val="2D3436"/>
                </a:solidFill>
                <a:latin typeface="Arial" pitchFamily="34" charset="0"/>
                <a:ea typeface="Arial" pitchFamily="34" charset="-122"/>
                <a:cs typeface="Arial" pitchFamily="34" charset="-120"/>
              </a:rPr>
              <a:t>Regulatory Gaps</a:t>
            </a:r>
            <a:endParaRPr lang="en-US" sz="1600" dirty="0"/>
          </a:p>
        </p:txBody>
      </p:sp>
      <p:sp>
        <p:nvSpPr>
          <p:cNvPr id="14" name="Shape 12"/>
          <p:cNvSpPr/>
          <p:nvPr/>
        </p:nvSpPr>
        <p:spPr>
          <a:xfrm>
            <a:off x="4206240" y="2487168"/>
            <a:ext cx="914400" cy="274320"/>
          </a:xfrm>
          <a:prstGeom prst="rect">
            <a:avLst>
              <a:gd name="adj" fmla="val 13333"/>
            </a:avLst>
          </a:prstGeom>
          <a:solidFill>
            <a:srgbClr val="E8913A"/>
          </a:solidFill>
          <a:ln/>
        </p:spPr>
      </p:sp>
      <p:sp>
        <p:nvSpPr>
          <p:cNvPr id="15" name="Text 13"/>
          <p:cNvSpPr/>
          <p:nvPr/>
        </p:nvSpPr>
        <p:spPr>
          <a:xfrm>
            <a:off x="4206240" y="2487168"/>
            <a:ext cx="914400" cy="274320"/>
          </a:xfrm>
          <a:prstGeom prst="rect">
            <a:avLst/>
          </a:prstGeom>
          <a:noFill/>
          <a:ln/>
        </p:spPr>
        <p:txBody>
          <a:bodyPr wrap="square" rtlCol="0" anchor="ctr"/>
          <a:lstStyle/>
          <a:p>
            <a:pPr algn="ctr" indent="0" marL="0">
              <a:buNone/>
            </a:pPr>
            <a:r>
              <a:rPr lang="en-US" sz="1000" b="1" dirty="0">
                <a:solidFill>
                  <a:srgbClr val="FFFFFF"/>
                </a:solidFill>
                <a:latin typeface="Arial" pitchFamily="34" charset="0"/>
                <a:ea typeface="Arial" pitchFamily="34" charset="-122"/>
                <a:cs typeface="Arial" pitchFamily="34" charset="-120"/>
              </a:rPr>
              <a:t>Medium</a:t>
            </a:r>
            <a:endParaRPr lang="en-US" sz="1000" dirty="0"/>
          </a:p>
        </p:txBody>
      </p:sp>
      <p:sp>
        <p:nvSpPr>
          <p:cNvPr id="16" name="Shape 14"/>
          <p:cNvSpPr/>
          <p:nvPr/>
        </p:nvSpPr>
        <p:spPr>
          <a:xfrm>
            <a:off x="731520" y="3017520"/>
            <a:ext cx="109728" cy="502920"/>
          </a:xfrm>
          <a:prstGeom prst="rect">
            <a:avLst/>
          </a:prstGeom>
          <a:solidFill>
            <a:srgbClr val="E8913A"/>
          </a:solidFill>
          <a:ln/>
        </p:spPr>
      </p:sp>
      <p:sp>
        <p:nvSpPr>
          <p:cNvPr id="17" name="Text 15"/>
          <p:cNvSpPr/>
          <p:nvPr/>
        </p:nvSpPr>
        <p:spPr>
          <a:xfrm>
            <a:off x="1005840" y="3017520"/>
            <a:ext cx="3200400" cy="502920"/>
          </a:xfrm>
          <a:prstGeom prst="rect">
            <a:avLst/>
          </a:prstGeom>
          <a:noFill/>
          <a:ln/>
        </p:spPr>
        <p:txBody>
          <a:bodyPr wrap="square" rtlCol="0" anchor="ctr"/>
          <a:lstStyle/>
          <a:p>
            <a:pPr indent="0" marL="0">
              <a:buNone/>
            </a:pPr>
            <a:r>
              <a:rPr lang="en-US" sz="1600" b="1" dirty="0">
                <a:solidFill>
                  <a:srgbClr val="2D3436"/>
                </a:solidFill>
                <a:latin typeface="Arial" pitchFamily="34" charset="0"/>
                <a:ea typeface="Arial" pitchFamily="34" charset="-122"/>
                <a:cs typeface="Arial" pitchFamily="34" charset="-120"/>
              </a:rPr>
              <a:t>Workforce Displacement</a:t>
            </a:r>
            <a:endParaRPr lang="en-US" sz="1600" dirty="0"/>
          </a:p>
        </p:txBody>
      </p:sp>
      <p:sp>
        <p:nvSpPr>
          <p:cNvPr id="18" name="Shape 16"/>
          <p:cNvSpPr/>
          <p:nvPr/>
        </p:nvSpPr>
        <p:spPr>
          <a:xfrm>
            <a:off x="4206240" y="3127248"/>
            <a:ext cx="914400" cy="274320"/>
          </a:xfrm>
          <a:prstGeom prst="rect">
            <a:avLst>
              <a:gd name="adj" fmla="val 13333"/>
            </a:avLst>
          </a:prstGeom>
          <a:solidFill>
            <a:srgbClr val="E8913A"/>
          </a:solidFill>
          <a:ln/>
        </p:spPr>
      </p:sp>
      <p:sp>
        <p:nvSpPr>
          <p:cNvPr id="19" name="Text 17"/>
          <p:cNvSpPr/>
          <p:nvPr/>
        </p:nvSpPr>
        <p:spPr>
          <a:xfrm>
            <a:off x="4206240" y="3127248"/>
            <a:ext cx="914400" cy="274320"/>
          </a:xfrm>
          <a:prstGeom prst="rect">
            <a:avLst/>
          </a:prstGeom>
          <a:noFill/>
          <a:ln/>
        </p:spPr>
        <p:txBody>
          <a:bodyPr wrap="square" rtlCol="0" anchor="ctr"/>
          <a:lstStyle/>
          <a:p>
            <a:pPr algn="ctr" indent="0" marL="0">
              <a:buNone/>
            </a:pPr>
            <a:r>
              <a:rPr lang="en-US" sz="1000" b="1" dirty="0">
                <a:solidFill>
                  <a:srgbClr val="FFFFFF"/>
                </a:solidFill>
                <a:latin typeface="Arial" pitchFamily="34" charset="0"/>
                <a:ea typeface="Arial" pitchFamily="34" charset="-122"/>
                <a:cs typeface="Arial" pitchFamily="34" charset="-120"/>
              </a:rPr>
              <a:t>Medium</a:t>
            </a:r>
            <a:endParaRPr lang="en-US" sz="1000" dirty="0"/>
          </a:p>
        </p:txBody>
      </p:sp>
      <p:sp>
        <p:nvSpPr>
          <p:cNvPr id="20" name="Shape 18"/>
          <p:cNvSpPr/>
          <p:nvPr/>
        </p:nvSpPr>
        <p:spPr>
          <a:xfrm>
            <a:off x="731520" y="3657600"/>
            <a:ext cx="109728" cy="502920"/>
          </a:xfrm>
          <a:prstGeom prst="rect">
            <a:avLst/>
          </a:prstGeom>
          <a:solidFill>
            <a:srgbClr val="7EC8A0"/>
          </a:solidFill>
          <a:ln/>
        </p:spPr>
      </p:sp>
      <p:sp>
        <p:nvSpPr>
          <p:cNvPr id="21" name="Text 19"/>
          <p:cNvSpPr/>
          <p:nvPr/>
        </p:nvSpPr>
        <p:spPr>
          <a:xfrm>
            <a:off x="1005840" y="3657600"/>
            <a:ext cx="3200400" cy="502920"/>
          </a:xfrm>
          <a:prstGeom prst="rect">
            <a:avLst/>
          </a:prstGeom>
          <a:noFill/>
          <a:ln/>
        </p:spPr>
        <p:txBody>
          <a:bodyPr wrap="square" rtlCol="0" anchor="ctr"/>
          <a:lstStyle/>
          <a:p>
            <a:pPr indent="0" marL="0">
              <a:buNone/>
            </a:pPr>
            <a:r>
              <a:rPr lang="en-US" sz="1600" b="1" dirty="0">
                <a:solidFill>
                  <a:srgbClr val="2D3436"/>
                </a:solidFill>
                <a:latin typeface="Arial" pitchFamily="34" charset="0"/>
                <a:ea typeface="Arial" pitchFamily="34" charset="-122"/>
                <a:cs typeface="Arial" pitchFamily="34" charset="-120"/>
              </a:rPr>
              <a:t>Liability Uncertainty</a:t>
            </a:r>
            <a:endParaRPr lang="en-US" sz="1600" dirty="0"/>
          </a:p>
        </p:txBody>
      </p:sp>
      <p:sp>
        <p:nvSpPr>
          <p:cNvPr id="22" name="Shape 20"/>
          <p:cNvSpPr/>
          <p:nvPr/>
        </p:nvSpPr>
        <p:spPr>
          <a:xfrm>
            <a:off x="4206240" y="3767328"/>
            <a:ext cx="914400" cy="274320"/>
          </a:xfrm>
          <a:prstGeom prst="rect">
            <a:avLst>
              <a:gd name="adj" fmla="val 13333"/>
            </a:avLst>
          </a:prstGeom>
          <a:solidFill>
            <a:srgbClr val="7EC8A0"/>
          </a:solidFill>
          <a:ln/>
        </p:spPr>
      </p:sp>
      <p:sp>
        <p:nvSpPr>
          <p:cNvPr id="23" name="Text 21"/>
          <p:cNvSpPr/>
          <p:nvPr/>
        </p:nvSpPr>
        <p:spPr>
          <a:xfrm>
            <a:off x="4206240" y="3767328"/>
            <a:ext cx="914400" cy="274320"/>
          </a:xfrm>
          <a:prstGeom prst="rect">
            <a:avLst/>
          </a:prstGeom>
          <a:noFill/>
          <a:ln/>
        </p:spPr>
        <p:txBody>
          <a:bodyPr wrap="square" rtlCol="0" anchor="ctr"/>
          <a:lstStyle/>
          <a:p>
            <a:pPr algn="ctr" indent="0" marL="0">
              <a:buNone/>
            </a:pPr>
            <a:r>
              <a:rPr lang="en-US" sz="1000" b="1" dirty="0">
                <a:solidFill>
                  <a:srgbClr val="FFFFFF"/>
                </a:solidFill>
                <a:latin typeface="Arial" pitchFamily="34" charset="0"/>
                <a:ea typeface="Arial" pitchFamily="34" charset="-122"/>
                <a:cs typeface="Arial" pitchFamily="34" charset="-120"/>
              </a:rPr>
              <a:t>Low</a:t>
            </a:r>
            <a:endParaRPr lang="en-US" sz="1000" dirty="0"/>
          </a:p>
        </p:txBody>
      </p:sp>
      <p:sp>
        <p:nvSpPr>
          <p:cNvPr id="24" name="Shape 22"/>
          <p:cNvSpPr/>
          <p:nvPr/>
        </p:nvSpPr>
        <p:spPr>
          <a:xfrm>
            <a:off x="5486400" y="1097280"/>
            <a:ext cx="3200400" cy="3200400"/>
          </a:xfrm>
          <a:prstGeom prst="rect">
            <a:avLst>
              <a:gd name="adj" fmla="val 2857"/>
            </a:avLst>
          </a:prstGeom>
          <a:solidFill>
            <a:srgbClr val="1B2A4A"/>
          </a:solidFill>
          <a:ln/>
        </p:spPr>
      </p:sp>
      <p:sp>
        <p:nvSpPr>
          <p:cNvPr id="25" name="Text 23"/>
          <p:cNvSpPr/>
          <p:nvPr/>
        </p:nvSpPr>
        <p:spPr>
          <a:xfrm>
            <a:off x="5486400" y="1280160"/>
            <a:ext cx="3200400" cy="365760"/>
          </a:xfrm>
          <a:prstGeom prst="rect">
            <a:avLst/>
          </a:prstGeom>
          <a:noFill/>
          <a:ln/>
        </p:spPr>
        <p:txBody>
          <a:bodyPr wrap="square" rtlCol="0" anchor="ctr"/>
          <a:lstStyle/>
          <a:p>
            <a:pPr algn="ctr" indent="0" marL="0">
              <a:buNone/>
            </a:pPr>
            <a:r>
              <a:rPr lang="en-US" sz="1400" b="1" dirty="0">
                <a:solidFill>
                  <a:srgbClr val="E8913A"/>
                </a:solidFill>
                <a:latin typeface="Arial" pitchFamily="34" charset="0"/>
                <a:ea typeface="Arial" pitchFamily="34" charset="-122"/>
                <a:cs typeface="Arial" pitchFamily="34" charset="-120"/>
              </a:rPr>
              <a:t>Key Concern</a:t>
            </a:r>
            <a:endParaRPr lang="en-US" sz="1400" dirty="0"/>
          </a:p>
        </p:txBody>
      </p:sp>
      <p:sp>
        <p:nvSpPr>
          <p:cNvPr id="26" name="Text 24"/>
          <p:cNvSpPr/>
          <p:nvPr/>
        </p:nvSpPr>
        <p:spPr>
          <a:xfrm>
            <a:off x="5669280" y="1737360"/>
            <a:ext cx="2834640" cy="1371600"/>
          </a:xfrm>
          <a:prstGeom prst="rect">
            <a:avLst/>
          </a:prstGeom>
          <a:noFill/>
          <a:ln/>
        </p:spPr>
        <p:txBody>
          <a:bodyPr wrap="square" rtlCol="0" anchor="ctr"/>
          <a:lstStyle/>
          <a:p>
            <a:pPr algn="ctr" indent="0" marL="0">
              <a:buNone/>
            </a:pPr>
            <a:r>
              <a:rPr lang="en-US" sz="1300" dirty="0">
                <a:solidFill>
                  <a:srgbClr val="FFFFFF"/>
                </a:solidFill>
                <a:latin typeface="Arial" pitchFamily="34" charset="0"/>
                <a:ea typeface="Arial" pitchFamily="34" charset="-122"/>
                <a:cs typeface="Arial" pitchFamily="34" charset="-120"/>
              </a:rPr>
              <a:t>When an AI system makes a diagnostic error, who is liable — the clinician, the hospital, or the AI vendor?</a:t>
            </a:r>
            <a:endParaRPr lang="en-US" sz="1300" dirty="0"/>
          </a:p>
        </p:txBody>
      </p:sp>
      <p:sp>
        <p:nvSpPr>
          <p:cNvPr id="27" name="Text 25"/>
          <p:cNvSpPr/>
          <p:nvPr/>
        </p:nvSpPr>
        <p:spPr>
          <a:xfrm>
            <a:off x="5669280" y="3200400"/>
            <a:ext cx="2834640" cy="731520"/>
          </a:xfrm>
          <a:prstGeom prst="rect">
            <a:avLst/>
          </a:prstGeom>
          <a:noFill/>
          <a:ln/>
        </p:spPr>
        <p:txBody>
          <a:bodyPr wrap="square" rtlCol="0" anchor="ctr"/>
          <a:lstStyle/>
          <a:p>
            <a:pPr algn="ctr" indent="0" marL="0">
              <a:buNone/>
            </a:pPr>
            <a:r>
              <a:rPr lang="en-US" sz="1100" i="1" dirty="0">
                <a:solidFill>
                  <a:srgbClr val="B0BEC5"/>
                </a:solidFill>
                <a:latin typeface="Arial" pitchFamily="34" charset="0"/>
                <a:ea typeface="Arial" pitchFamily="34" charset="-122"/>
                <a:cs typeface="Arial" pitchFamily="34" charset="-120"/>
              </a:rPr>
              <a:t>Current regulatory frameworks are insufficient to answer this definitively.</a:t>
            </a:r>
            <a:endParaRPr lang="en-US" sz="1100" dirty="0"/>
          </a:p>
        </p:txBody>
      </p:sp>
      <p:sp>
        <p:nvSpPr>
          <p:cNvPr id="28" name="Text 26"/>
          <p:cNvSpPr/>
          <p:nvPr/>
        </p:nvSpPr>
        <p:spPr>
          <a:xfrm>
            <a:off x="457200" y="4846320"/>
            <a:ext cx="8229600" cy="228600"/>
          </a:xfrm>
          <a:prstGeom prst="rect">
            <a:avLst/>
          </a:prstGeom>
          <a:noFill/>
          <a:ln/>
        </p:spPr>
        <p:txBody>
          <a:bodyPr wrap="square" rtlCol="0" anchor="ctr"/>
          <a:lstStyle/>
          <a:p>
            <a:pPr algn="ctr" indent="0" marL="0">
              <a:buNone/>
            </a:pPr>
            <a:r>
              <a:rPr lang="en-US" sz="800" dirty="0">
                <a:solidFill>
                  <a:srgbClr val="B0BEC5"/>
                </a:solidFill>
                <a:latin typeface="Arial" pitchFamily="34" charset="0"/>
                <a:ea typeface="Arial" pitchFamily="34" charset="-122"/>
                <a:cs typeface="Arial" pitchFamily="34" charset="-120"/>
              </a:rPr>
              <a:t>Confidential — For Internal Use Only</a:t>
            </a:r>
            <a:endParaRPr lang="en-US" sz="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B2A4A"/>
          </a:solidFill>
          <a:ln/>
        </p:spPr>
      </p:sp>
      <p:sp>
        <p:nvSpPr>
          <p:cNvPr id="3" name="Text 1"/>
          <p:cNvSpPr/>
          <p:nvPr/>
        </p:nvSpPr>
        <p:spPr>
          <a:xfrm>
            <a:off x="457200" y="182880"/>
            <a:ext cx="8229600" cy="457200"/>
          </a:xfrm>
          <a:prstGeom prst="rect">
            <a:avLst/>
          </a:prstGeom>
          <a:noFill/>
          <a:ln/>
        </p:spPr>
        <p:txBody>
          <a:bodyPr wrap="square" lIns="0" tIns="0" rIns="0" bIns="0" rtlCol="0" anchor="ctr"/>
          <a:lstStyle/>
          <a:p>
            <a:pPr indent="0" marL="0">
              <a:buNone/>
            </a:pPr>
            <a:r>
              <a:rPr lang="en-US" sz="2400" b="1" dirty="0">
                <a:solidFill>
                  <a:srgbClr val="FFFFFF"/>
                </a:solidFill>
                <a:latin typeface="Arial" pitchFamily="34" charset="0"/>
                <a:ea typeface="Arial" pitchFamily="34" charset="-122"/>
                <a:cs typeface="Arial" pitchFamily="34" charset="-120"/>
              </a:rPr>
              <a:t>Opportunities &amp; Solutions</a:t>
            </a:r>
            <a:endParaRPr lang="en-US" sz="2400" dirty="0"/>
          </a:p>
        </p:txBody>
      </p:sp>
      <p:sp>
        <p:nvSpPr>
          <p:cNvPr id="4" name="Shape 2"/>
          <p:cNvSpPr/>
          <p:nvPr/>
        </p:nvSpPr>
        <p:spPr>
          <a:xfrm>
            <a:off x="457200" y="1005840"/>
            <a:ext cx="4023360" cy="1554480"/>
          </a:xfrm>
          <a:prstGeom prst="rect">
            <a:avLst>
              <a:gd name="adj" fmla="val 4706"/>
            </a:avLst>
          </a:prstGeom>
          <a:solidFill>
            <a:srgbClr val="EDF2F7"/>
          </a:solidFill>
          <a:ln w="12700">
            <a:solidFill>
              <a:srgbClr val="2E4A7A"/>
            </a:solidFill>
            <a:prstDash val="solid"/>
          </a:ln>
        </p:spPr>
      </p:sp>
      <p:sp>
        <p:nvSpPr>
          <p:cNvPr id="5" name="Shape 3"/>
          <p:cNvSpPr/>
          <p:nvPr/>
        </p:nvSpPr>
        <p:spPr>
          <a:xfrm>
            <a:off x="594360" y="1097280"/>
            <a:ext cx="3749040" cy="54864"/>
          </a:xfrm>
          <a:prstGeom prst="rect">
            <a:avLst/>
          </a:prstGeom>
          <a:solidFill>
            <a:srgbClr val="E8913A"/>
          </a:solidFill>
          <a:ln/>
        </p:spPr>
      </p:sp>
      <p:sp>
        <p:nvSpPr>
          <p:cNvPr id="6" name="Text 4"/>
          <p:cNvSpPr/>
          <p:nvPr/>
        </p:nvSpPr>
        <p:spPr>
          <a:xfrm>
            <a:off x="594360" y="1234440"/>
            <a:ext cx="3749040" cy="411480"/>
          </a:xfrm>
          <a:prstGeom prst="rect">
            <a:avLst/>
          </a:prstGeom>
          <a:noFill/>
          <a:ln/>
        </p:spPr>
        <p:txBody>
          <a:bodyPr wrap="square" rtlCol="0" anchor="ctr"/>
          <a:lstStyle/>
          <a:p>
            <a:pPr indent="0" marL="0">
              <a:buNone/>
            </a:pPr>
            <a:r>
              <a:rPr lang="en-US" sz="1400" b="1" dirty="0">
                <a:solidFill>
                  <a:srgbClr val="1B2A4A"/>
                </a:solidFill>
                <a:latin typeface="Arial" pitchFamily="34" charset="0"/>
                <a:ea typeface="Arial" pitchFamily="34" charset="-122"/>
                <a:cs typeface="Arial" pitchFamily="34" charset="-120"/>
              </a:rPr>
              <a:t>Early Diagnosis at Scale</a:t>
            </a:r>
            <a:endParaRPr lang="en-US" sz="1400" dirty="0"/>
          </a:p>
        </p:txBody>
      </p:sp>
      <p:sp>
        <p:nvSpPr>
          <p:cNvPr id="7" name="Text 5"/>
          <p:cNvSpPr/>
          <p:nvPr/>
        </p:nvSpPr>
        <p:spPr>
          <a:xfrm>
            <a:off x="594360" y="1691640"/>
            <a:ext cx="3749040" cy="777240"/>
          </a:xfrm>
          <a:prstGeom prst="rect">
            <a:avLst/>
          </a:prstGeom>
          <a:noFill/>
          <a:ln/>
        </p:spPr>
        <p:txBody>
          <a:bodyPr wrap="square" rtlCol="0" anchor="ctr"/>
          <a:lstStyle/>
          <a:p>
            <a:pPr indent="0" marL="0">
              <a:buNone/>
            </a:pPr>
            <a:r>
              <a:rPr lang="en-US" sz="1100" dirty="0">
                <a:solidFill>
                  <a:srgbClr val="2D3436"/>
                </a:solidFill>
                <a:latin typeface="Arial" pitchFamily="34" charset="0"/>
                <a:ea typeface="Arial" pitchFamily="34" charset="-122"/>
                <a:cs typeface="Arial" pitchFamily="34" charset="-120"/>
              </a:rPr>
              <a:t>AI-powered screening can analyse millions of scans per day, catching cancers 5 years earlier than traditional methods.</a:t>
            </a:r>
            <a:endParaRPr lang="en-US" sz="1100" dirty="0"/>
          </a:p>
        </p:txBody>
      </p:sp>
      <p:sp>
        <p:nvSpPr>
          <p:cNvPr id="8" name="Shape 6"/>
          <p:cNvSpPr/>
          <p:nvPr/>
        </p:nvSpPr>
        <p:spPr>
          <a:xfrm>
            <a:off x="4754880" y="1005840"/>
            <a:ext cx="4023360" cy="1554480"/>
          </a:xfrm>
          <a:prstGeom prst="rect">
            <a:avLst>
              <a:gd name="adj" fmla="val 4706"/>
            </a:avLst>
          </a:prstGeom>
          <a:solidFill>
            <a:srgbClr val="EDF2F7"/>
          </a:solidFill>
          <a:ln w="12700">
            <a:solidFill>
              <a:srgbClr val="2E4A7A"/>
            </a:solidFill>
            <a:prstDash val="solid"/>
          </a:ln>
        </p:spPr>
      </p:sp>
      <p:sp>
        <p:nvSpPr>
          <p:cNvPr id="9" name="Shape 7"/>
          <p:cNvSpPr/>
          <p:nvPr/>
        </p:nvSpPr>
        <p:spPr>
          <a:xfrm>
            <a:off x="4892040" y="1097280"/>
            <a:ext cx="3749040" cy="54864"/>
          </a:xfrm>
          <a:prstGeom prst="rect">
            <a:avLst/>
          </a:prstGeom>
          <a:solidFill>
            <a:srgbClr val="E8913A"/>
          </a:solidFill>
          <a:ln/>
        </p:spPr>
      </p:sp>
      <p:sp>
        <p:nvSpPr>
          <p:cNvPr id="10" name="Text 8"/>
          <p:cNvSpPr/>
          <p:nvPr/>
        </p:nvSpPr>
        <p:spPr>
          <a:xfrm>
            <a:off x="4892040" y="1234440"/>
            <a:ext cx="3749040" cy="411480"/>
          </a:xfrm>
          <a:prstGeom prst="rect">
            <a:avLst/>
          </a:prstGeom>
          <a:noFill/>
          <a:ln/>
        </p:spPr>
        <p:txBody>
          <a:bodyPr wrap="square" rtlCol="0" anchor="ctr"/>
          <a:lstStyle/>
          <a:p>
            <a:pPr indent="0" marL="0">
              <a:buNone/>
            </a:pPr>
            <a:r>
              <a:rPr lang="en-US" sz="1400" b="1" dirty="0">
                <a:solidFill>
                  <a:srgbClr val="1B2A4A"/>
                </a:solidFill>
                <a:latin typeface="Arial" pitchFamily="34" charset="0"/>
                <a:ea typeface="Arial" pitchFamily="34" charset="-122"/>
                <a:cs typeface="Arial" pitchFamily="34" charset="-120"/>
              </a:rPr>
              <a:t>Personalised Treatment</a:t>
            </a:r>
            <a:endParaRPr lang="en-US" sz="1400" dirty="0"/>
          </a:p>
        </p:txBody>
      </p:sp>
      <p:sp>
        <p:nvSpPr>
          <p:cNvPr id="11" name="Text 9"/>
          <p:cNvSpPr/>
          <p:nvPr/>
        </p:nvSpPr>
        <p:spPr>
          <a:xfrm>
            <a:off x="4892040" y="1691640"/>
            <a:ext cx="3749040" cy="777240"/>
          </a:xfrm>
          <a:prstGeom prst="rect">
            <a:avLst/>
          </a:prstGeom>
          <a:noFill/>
          <a:ln/>
        </p:spPr>
        <p:txBody>
          <a:bodyPr wrap="square" rtlCol="0" anchor="ctr"/>
          <a:lstStyle/>
          <a:p>
            <a:pPr indent="0" marL="0">
              <a:buNone/>
            </a:pPr>
            <a:r>
              <a:rPr lang="en-US" sz="1100" dirty="0">
                <a:solidFill>
                  <a:srgbClr val="2D3436"/>
                </a:solidFill>
                <a:latin typeface="Arial" pitchFamily="34" charset="0"/>
                <a:ea typeface="Arial" pitchFamily="34" charset="-122"/>
                <a:cs typeface="Arial" pitchFamily="34" charset="-120"/>
              </a:rPr>
              <a:t>Precision medicine based on genomic + phenotypic data reduces adverse events by 40%.</a:t>
            </a:r>
            <a:endParaRPr lang="en-US" sz="1100" dirty="0"/>
          </a:p>
        </p:txBody>
      </p:sp>
      <p:sp>
        <p:nvSpPr>
          <p:cNvPr id="12" name="Shape 10"/>
          <p:cNvSpPr/>
          <p:nvPr/>
        </p:nvSpPr>
        <p:spPr>
          <a:xfrm>
            <a:off x="457200" y="2743200"/>
            <a:ext cx="4023360" cy="1554480"/>
          </a:xfrm>
          <a:prstGeom prst="rect">
            <a:avLst>
              <a:gd name="adj" fmla="val 4706"/>
            </a:avLst>
          </a:prstGeom>
          <a:solidFill>
            <a:srgbClr val="EDF2F7"/>
          </a:solidFill>
          <a:ln w="12700">
            <a:solidFill>
              <a:srgbClr val="2E4A7A"/>
            </a:solidFill>
            <a:prstDash val="solid"/>
          </a:ln>
        </p:spPr>
      </p:sp>
      <p:sp>
        <p:nvSpPr>
          <p:cNvPr id="13" name="Shape 11"/>
          <p:cNvSpPr/>
          <p:nvPr/>
        </p:nvSpPr>
        <p:spPr>
          <a:xfrm>
            <a:off x="594360" y="2834640"/>
            <a:ext cx="3749040" cy="54864"/>
          </a:xfrm>
          <a:prstGeom prst="rect">
            <a:avLst/>
          </a:prstGeom>
          <a:solidFill>
            <a:srgbClr val="E8913A"/>
          </a:solidFill>
          <a:ln/>
        </p:spPr>
      </p:sp>
      <p:sp>
        <p:nvSpPr>
          <p:cNvPr id="14" name="Text 12"/>
          <p:cNvSpPr/>
          <p:nvPr/>
        </p:nvSpPr>
        <p:spPr>
          <a:xfrm>
            <a:off x="594360" y="2971800"/>
            <a:ext cx="3749040" cy="411480"/>
          </a:xfrm>
          <a:prstGeom prst="rect">
            <a:avLst/>
          </a:prstGeom>
          <a:noFill/>
          <a:ln/>
        </p:spPr>
        <p:txBody>
          <a:bodyPr wrap="square" rtlCol="0" anchor="ctr"/>
          <a:lstStyle/>
          <a:p>
            <a:pPr indent="0" marL="0">
              <a:buNone/>
            </a:pPr>
            <a:r>
              <a:rPr lang="en-US" sz="1400" b="1" dirty="0">
                <a:solidFill>
                  <a:srgbClr val="1B2A4A"/>
                </a:solidFill>
                <a:latin typeface="Arial" pitchFamily="34" charset="0"/>
                <a:ea typeface="Arial" pitchFamily="34" charset="-122"/>
                <a:cs typeface="Arial" pitchFamily="34" charset="-120"/>
              </a:rPr>
              <a:t>Operational Automation</a:t>
            </a:r>
            <a:endParaRPr lang="en-US" sz="1400" dirty="0"/>
          </a:p>
        </p:txBody>
      </p:sp>
      <p:sp>
        <p:nvSpPr>
          <p:cNvPr id="15" name="Text 13"/>
          <p:cNvSpPr/>
          <p:nvPr/>
        </p:nvSpPr>
        <p:spPr>
          <a:xfrm>
            <a:off x="594360" y="3429000"/>
            <a:ext cx="3749040" cy="777240"/>
          </a:xfrm>
          <a:prstGeom prst="rect">
            <a:avLst/>
          </a:prstGeom>
          <a:noFill/>
          <a:ln/>
        </p:spPr>
        <p:txBody>
          <a:bodyPr wrap="square" rtlCol="0" anchor="ctr"/>
          <a:lstStyle/>
          <a:p>
            <a:pPr indent="0" marL="0">
              <a:buNone/>
            </a:pPr>
            <a:r>
              <a:rPr lang="en-US" sz="1100" dirty="0">
                <a:solidFill>
                  <a:srgbClr val="2D3436"/>
                </a:solidFill>
                <a:latin typeface="Arial" pitchFamily="34" charset="0"/>
                <a:ea typeface="Arial" pitchFamily="34" charset="-122"/>
                <a:cs typeface="Arial" pitchFamily="34" charset="-120"/>
              </a:rPr>
              <a:t>Natural language processing handles 70% of admin tasks, freeing clinicians for patient care.</a:t>
            </a:r>
            <a:endParaRPr lang="en-US" sz="1100" dirty="0"/>
          </a:p>
        </p:txBody>
      </p:sp>
      <p:sp>
        <p:nvSpPr>
          <p:cNvPr id="16" name="Shape 14"/>
          <p:cNvSpPr/>
          <p:nvPr/>
        </p:nvSpPr>
        <p:spPr>
          <a:xfrm>
            <a:off x="4754880" y="2743200"/>
            <a:ext cx="4023360" cy="1554480"/>
          </a:xfrm>
          <a:prstGeom prst="rect">
            <a:avLst>
              <a:gd name="adj" fmla="val 4706"/>
            </a:avLst>
          </a:prstGeom>
          <a:solidFill>
            <a:srgbClr val="EDF2F7"/>
          </a:solidFill>
          <a:ln w="12700">
            <a:solidFill>
              <a:srgbClr val="2E4A7A"/>
            </a:solidFill>
            <a:prstDash val="solid"/>
          </a:ln>
        </p:spPr>
      </p:sp>
      <p:sp>
        <p:nvSpPr>
          <p:cNvPr id="17" name="Shape 15"/>
          <p:cNvSpPr/>
          <p:nvPr/>
        </p:nvSpPr>
        <p:spPr>
          <a:xfrm>
            <a:off x="4892040" y="2834640"/>
            <a:ext cx="3749040" cy="54864"/>
          </a:xfrm>
          <a:prstGeom prst="rect">
            <a:avLst/>
          </a:prstGeom>
          <a:solidFill>
            <a:srgbClr val="E8913A"/>
          </a:solidFill>
          <a:ln/>
        </p:spPr>
      </p:sp>
      <p:sp>
        <p:nvSpPr>
          <p:cNvPr id="18" name="Text 16"/>
          <p:cNvSpPr/>
          <p:nvPr/>
        </p:nvSpPr>
        <p:spPr>
          <a:xfrm>
            <a:off x="4892040" y="2971800"/>
            <a:ext cx="3749040" cy="411480"/>
          </a:xfrm>
          <a:prstGeom prst="rect">
            <a:avLst/>
          </a:prstGeom>
          <a:noFill/>
          <a:ln/>
        </p:spPr>
        <p:txBody>
          <a:bodyPr wrap="square" rtlCol="0" anchor="ctr"/>
          <a:lstStyle/>
          <a:p>
            <a:pPr indent="0" marL="0">
              <a:buNone/>
            </a:pPr>
            <a:r>
              <a:rPr lang="en-US" sz="1400" b="1" dirty="0">
                <a:solidFill>
                  <a:srgbClr val="1B2A4A"/>
                </a:solidFill>
                <a:latin typeface="Arial" pitchFamily="34" charset="0"/>
                <a:ea typeface="Arial" pitchFamily="34" charset="-122"/>
                <a:cs typeface="Arial" pitchFamily="34" charset="-120"/>
              </a:rPr>
              <a:t>Global Health Equity</a:t>
            </a:r>
            <a:endParaRPr lang="en-US" sz="1400" dirty="0"/>
          </a:p>
        </p:txBody>
      </p:sp>
      <p:sp>
        <p:nvSpPr>
          <p:cNvPr id="19" name="Text 17"/>
          <p:cNvSpPr/>
          <p:nvPr/>
        </p:nvSpPr>
        <p:spPr>
          <a:xfrm>
            <a:off x="4892040" y="3429000"/>
            <a:ext cx="3749040" cy="777240"/>
          </a:xfrm>
          <a:prstGeom prst="rect">
            <a:avLst/>
          </a:prstGeom>
          <a:noFill/>
          <a:ln/>
        </p:spPr>
        <p:txBody>
          <a:bodyPr wrap="square" rtlCol="0" anchor="ctr"/>
          <a:lstStyle/>
          <a:p>
            <a:pPr indent="0" marL="0">
              <a:buNone/>
            </a:pPr>
            <a:r>
              <a:rPr lang="en-US" sz="1100" dirty="0">
                <a:solidFill>
                  <a:srgbClr val="2D3436"/>
                </a:solidFill>
                <a:latin typeface="Arial" pitchFamily="34" charset="0"/>
                <a:ea typeface="Arial" pitchFamily="34" charset="-122"/>
                <a:cs typeface="Arial" pitchFamily="34" charset="-120"/>
              </a:rPr>
              <a:t>Telemedicine + AI diagnostics brings specialist-level care to remote communities.</a:t>
            </a:r>
            <a:endParaRPr lang="en-US" sz="1100" dirty="0"/>
          </a:p>
        </p:txBody>
      </p:sp>
      <p:sp>
        <p:nvSpPr>
          <p:cNvPr id="20" name="Text 18"/>
          <p:cNvSpPr/>
          <p:nvPr/>
        </p:nvSpPr>
        <p:spPr>
          <a:xfrm>
            <a:off x="457200" y="4846320"/>
            <a:ext cx="8229600" cy="228600"/>
          </a:xfrm>
          <a:prstGeom prst="rect">
            <a:avLst/>
          </a:prstGeom>
          <a:noFill/>
          <a:ln/>
        </p:spPr>
        <p:txBody>
          <a:bodyPr wrap="square" rtlCol="0" anchor="ctr"/>
          <a:lstStyle/>
          <a:p>
            <a:pPr algn="ctr" indent="0" marL="0">
              <a:buNone/>
            </a:pPr>
            <a:r>
              <a:rPr lang="en-US" sz="800" dirty="0">
                <a:solidFill>
                  <a:srgbClr val="B0BEC5"/>
                </a:solidFill>
                <a:latin typeface="Arial" pitchFamily="34" charset="0"/>
                <a:ea typeface="Arial" pitchFamily="34" charset="-122"/>
                <a:cs typeface="Arial" pitchFamily="34" charset="-120"/>
              </a:rPr>
              <a:t>Confidential — For Internal Use Only</a:t>
            </a:r>
            <a:endParaRPr lang="en-US" sz="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0D1B2A"/>
        </a:solidFill>
      </p:bgPr>
    </p:bg>
    <p:spTree>
      <p:nvGrpSpPr>
        <p:cNvPr id="1" name=""/>
        <p:cNvGrpSpPr/>
        <p:nvPr/>
      </p:nvGrpSpPr>
      <p:grpSpPr>
        <a:xfrm>
          <a:off x="0" y="0"/>
          <a:ext cx="0" cy="0"/>
          <a:chOff x="0" y="0"/>
          <a:chExt cx="0" cy="0"/>
        </a:xfrm>
      </p:grpSpPr>
      <p:sp>
        <p:nvSpPr>
          <p:cNvPr id="2" name="Text 0"/>
          <p:cNvSpPr/>
          <p:nvPr/>
        </p:nvSpPr>
        <p:spPr>
          <a:xfrm>
            <a:off x="457200" y="457200"/>
            <a:ext cx="8229600" cy="548640"/>
          </a:xfrm>
          <a:prstGeom prst="rect">
            <a:avLst/>
          </a:prstGeom>
          <a:noFill/>
          <a:ln/>
        </p:spPr>
        <p:txBody>
          <a:bodyPr wrap="square" rtlCol="0" anchor="ctr"/>
          <a:lstStyle/>
          <a:p>
            <a:pPr indent="0" marL="0">
              <a:buNone/>
            </a:pPr>
            <a:r>
              <a:rPr lang="en-US" sz="2800" b="1" dirty="0">
                <a:solidFill>
                  <a:srgbClr val="FFFFFF"/>
                </a:solidFill>
                <a:latin typeface="Arial" pitchFamily="34" charset="0"/>
                <a:ea typeface="Arial" pitchFamily="34" charset="-122"/>
                <a:cs typeface="Arial" pitchFamily="34" charset="-120"/>
              </a:rPr>
              <a:t>Future Outlook: 2027–2030</a:t>
            </a:r>
            <a:endParaRPr lang="en-US" sz="2800" dirty="0"/>
          </a:p>
        </p:txBody>
      </p:sp>
      <p:sp>
        <p:nvSpPr>
          <p:cNvPr id="3" name="Shape 1"/>
          <p:cNvSpPr/>
          <p:nvPr/>
        </p:nvSpPr>
        <p:spPr>
          <a:xfrm>
            <a:off x="457200" y="1463040"/>
            <a:ext cx="8229600" cy="73152"/>
          </a:xfrm>
          <a:prstGeom prst="rect">
            <a:avLst/>
          </a:prstGeom>
          <a:solidFill>
            <a:srgbClr val="2E4A7A"/>
          </a:solidFill>
          <a:ln/>
        </p:spPr>
      </p:sp>
      <p:sp>
        <p:nvSpPr>
          <p:cNvPr id="4" name="Shape 2"/>
          <p:cNvSpPr/>
          <p:nvPr/>
        </p:nvSpPr>
        <p:spPr>
          <a:xfrm>
            <a:off x="914400" y="1353312"/>
            <a:ext cx="274320" cy="274320"/>
          </a:xfrm>
          <a:prstGeom prst="ellipse">
            <a:avLst/>
          </a:prstGeom>
          <a:solidFill>
            <a:srgbClr val="2E4A7A"/>
          </a:solidFill>
          <a:ln/>
        </p:spPr>
      </p:sp>
      <p:sp>
        <p:nvSpPr>
          <p:cNvPr id="5" name="Text 3"/>
          <p:cNvSpPr/>
          <p:nvPr/>
        </p:nvSpPr>
        <p:spPr>
          <a:xfrm>
            <a:off x="640080" y="1005840"/>
            <a:ext cx="822960" cy="320040"/>
          </a:xfrm>
          <a:prstGeom prst="rect">
            <a:avLst/>
          </a:prstGeom>
          <a:noFill/>
          <a:ln/>
        </p:spPr>
        <p:txBody>
          <a:bodyPr wrap="square" rtlCol="0" anchor="ctr"/>
          <a:lstStyle/>
          <a:p>
            <a:pPr algn="ctr" indent="0" marL="0">
              <a:buNone/>
            </a:pPr>
            <a:r>
              <a:rPr lang="en-US" sz="1300" b="1" dirty="0">
                <a:solidFill>
                  <a:srgbClr val="E8913A"/>
                </a:solidFill>
                <a:latin typeface="Arial" pitchFamily="34" charset="0"/>
                <a:ea typeface="Arial" pitchFamily="34" charset="-122"/>
                <a:cs typeface="Arial" pitchFamily="34" charset="-120"/>
              </a:rPr>
              <a:t>2027</a:t>
            </a:r>
            <a:endParaRPr lang="en-US" sz="1300" dirty="0"/>
          </a:p>
        </p:txBody>
      </p:sp>
      <p:sp>
        <p:nvSpPr>
          <p:cNvPr id="6" name="Shape 4"/>
          <p:cNvSpPr/>
          <p:nvPr/>
        </p:nvSpPr>
        <p:spPr>
          <a:xfrm>
            <a:off x="457200" y="1828800"/>
            <a:ext cx="2011680" cy="1645920"/>
          </a:xfrm>
          <a:prstGeom prst="rect">
            <a:avLst>
              <a:gd name="adj" fmla="val 3333"/>
            </a:avLst>
          </a:prstGeom>
          <a:solidFill>
            <a:srgbClr val="1B2A4A"/>
          </a:solidFill>
          <a:ln/>
        </p:spPr>
      </p:sp>
      <p:sp>
        <p:nvSpPr>
          <p:cNvPr id="7" name="Text 5"/>
          <p:cNvSpPr/>
          <p:nvPr/>
        </p:nvSpPr>
        <p:spPr>
          <a:xfrm>
            <a:off x="548640" y="1920240"/>
            <a:ext cx="1828800" cy="1463040"/>
          </a:xfrm>
          <a:prstGeom prst="rect">
            <a:avLst/>
          </a:prstGeom>
          <a:noFill/>
          <a:ln/>
        </p:spPr>
        <p:txBody>
          <a:bodyPr wrap="square" rtlCol="0" anchor="t"/>
          <a:lstStyle/>
          <a:p>
            <a:pPr algn="ctr" indent="0" marL="0">
              <a:buNone/>
            </a:pPr>
            <a:r>
              <a:rPr lang="en-US" sz="1100" dirty="0">
                <a:solidFill>
                  <a:srgbClr val="FFFFFF"/>
                </a:solidFill>
                <a:latin typeface="Arial" pitchFamily="34" charset="0"/>
                <a:ea typeface="Arial" pitchFamily="34" charset="-122"/>
                <a:cs typeface="Arial" pitchFamily="34" charset="-120"/>
              </a:rPr>
              <a:t>AI-assisted diagnosis reaches 90% accuracy in radiology</a:t>
            </a:r>
            <a:endParaRPr lang="en-US" sz="1100" dirty="0"/>
          </a:p>
        </p:txBody>
      </p:sp>
      <p:sp>
        <p:nvSpPr>
          <p:cNvPr id="8" name="Shape 6"/>
          <p:cNvSpPr/>
          <p:nvPr/>
        </p:nvSpPr>
        <p:spPr>
          <a:xfrm>
            <a:off x="3108960" y="1353312"/>
            <a:ext cx="274320" cy="274320"/>
          </a:xfrm>
          <a:prstGeom prst="ellipse">
            <a:avLst/>
          </a:prstGeom>
          <a:solidFill>
            <a:srgbClr val="E8913A"/>
          </a:solidFill>
          <a:ln/>
        </p:spPr>
      </p:sp>
      <p:sp>
        <p:nvSpPr>
          <p:cNvPr id="9" name="Text 7"/>
          <p:cNvSpPr/>
          <p:nvPr/>
        </p:nvSpPr>
        <p:spPr>
          <a:xfrm>
            <a:off x="2834640" y="1005840"/>
            <a:ext cx="822960" cy="320040"/>
          </a:xfrm>
          <a:prstGeom prst="rect">
            <a:avLst/>
          </a:prstGeom>
          <a:noFill/>
          <a:ln/>
        </p:spPr>
        <p:txBody>
          <a:bodyPr wrap="square" rtlCol="0" anchor="ctr"/>
          <a:lstStyle/>
          <a:p>
            <a:pPr algn="ctr" indent="0" marL="0">
              <a:buNone/>
            </a:pPr>
            <a:r>
              <a:rPr lang="en-US" sz="1300" b="1" dirty="0">
                <a:solidFill>
                  <a:srgbClr val="E8913A"/>
                </a:solidFill>
                <a:latin typeface="Arial" pitchFamily="34" charset="0"/>
                <a:ea typeface="Arial" pitchFamily="34" charset="-122"/>
                <a:cs typeface="Arial" pitchFamily="34" charset="-120"/>
              </a:rPr>
              <a:t>2028</a:t>
            </a:r>
            <a:endParaRPr lang="en-US" sz="1300" dirty="0"/>
          </a:p>
        </p:txBody>
      </p:sp>
      <p:sp>
        <p:nvSpPr>
          <p:cNvPr id="10" name="Shape 8"/>
          <p:cNvSpPr/>
          <p:nvPr/>
        </p:nvSpPr>
        <p:spPr>
          <a:xfrm>
            <a:off x="2651760" y="1828800"/>
            <a:ext cx="2011680" cy="1645920"/>
          </a:xfrm>
          <a:prstGeom prst="rect">
            <a:avLst>
              <a:gd name="adj" fmla="val 3333"/>
            </a:avLst>
          </a:prstGeom>
          <a:solidFill>
            <a:srgbClr val="1B2A4A"/>
          </a:solidFill>
          <a:ln/>
        </p:spPr>
      </p:sp>
      <p:sp>
        <p:nvSpPr>
          <p:cNvPr id="11" name="Text 9"/>
          <p:cNvSpPr/>
          <p:nvPr/>
        </p:nvSpPr>
        <p:spPr>
          <a:xfrm>
            <a:off x="2743200" y="1920240"/>
            <a:ext cx="1828800" cy="1463040"/>
          </a:xfrm>
          <a:prstGeom prst="rect">
            <a:avLst/>
          </a:prstGeom>
          <a:noFill/>
          <a:ln/>
        </p:spPr>
        <p:txBody>
          <a:bodyPr wrap="square" rtlCol="0" anchor="t"/>
          <a:lstStyle/>
          <a:p>
            <a:pPr algn="ctr" indent="0" marL="0">
              <a:buNone/>
            </a:pPr>
            <a:r>
              <a:rPr lang="en-US" sz="1100" dirty="0">
                <a:solidFill>
                  <a:srgbClr val="FFFFFF"/>
                </a:solidFill>
                <a:latin typeface="Arial" pitchFamily="34" charset="0"/>
                <a:ea typeface="Arial" pitchFamily="34" charset="-122"/>
                <a:cs typeface="Arial" pitchFamily="34" charset="-120"/>
              </a:rPr>
              <a:t>First AI-designed drug enters Phase II clinical trials</a:t>
            </a:r>
            <a:endParaRPr lang="en-US" sz="1100" dirty="0"/>
          </a:p>
        </p:txBody>
      </p:sp>
      <p:sp>
        <p:nvSpPr>
          <p:cNvPr id="12" name="Shape 10"/>
          <p:cNvSpPr/>
          <p:nvPr/>
        </p:nvSpPr>
        <p:spPr>
          <a:xfrm>
            <a:off x="5303520" y="1353312"/>
            <a:ext cx="274320" cy="274320"/>
          </a:xfrm>
          <a:prstGeom prst="ellipse">
            <a:avLst/>
          </a:prstGeom>
          <a:solidFill>
            <a:srgbClr val="5BA0D9"/>
          </a:solidFill>
          <a:ln/>
        </p:spPr>
      </p:sp>
      <p:sp>
        <p:nvSpPr>
          <p:cNvPr id="13" name="Text 11"/>
          <p:cNvSpPr/>
          <p:nvPr/>
        </p:nvSpPr>
        <p:spPr>
          <a:xfrm>
            <a:off x="5029200" y="1005840"/>
            <a:ext cx="822960" cy="320040"/>
          </a:xfrm>
          <a:prstGeom prst="rect">
            <a:avLst/>
          </a:prstGeom>
          <a:noFill/>
          <a:ln/>
        </p:spPr>
        <p:txBody>
          <a:bodyPr wrap="square" rtlCol="0" anchor="ctr"/>
          <a:lstStyle/>
          <a:p>
            <a:pPr algn="ctr" indent="0" marL="0">
              <a:buNone/>
            </a:pPr>
            <a:r>
              <a:rPr lang="en-US" sz="1300" b="1" dirty="0">
                <a:solidFill>
                  <a:srgbClr val="E8913A"/>
                </a:solidFill>
                <a:latin typeface="Arial" pitchFamily="34" charset="0"/>
                <a:ea typeface="Arial" pitchFamily="34" charset="-122"/>
                <a:cs typeface="Arial" pitchFamily="34" charset="-120"/>
              </a:rPr>
              <a:t>2029</a:t>
            </a:r>
            <a:endParaRPr lang="en-US" sz="1300" dirty="0"/>
          </a:p>
        </p:txBody>
      </p:sp>
      <p:sp>
        <p:nvSpPr>
          <p:cNvPr id="14" name="Shape 12"/>
          <p:cNvSpPr/>
          <p:nvPr/>
        </p:nvSpPr>
        <p:spPr>
          <a:xfrm>
            <a:off x="4846320" y="1828800"/>
            <a:ext cx="2011680" cy="1645920"/>
          </a:xfrm>
          <a:prstGeom prst="rect">
            <a:avLst>
              <a:gd name="adj" fmla="val 3333"/>
            </a:avLst>
          </a:prstGeom>
          <a:solidFill>
            <a:srgbClr val="1B2A4A"/>
          </a:solidFill>
          <a:ln/>
        </p:spPr>
      </p:sp>
      <p:sp>
        <p:nvSpPr>
          <p:cNvPr id="15" name="Text 13"/>
          <p:cNvSpPr/>
          <p:nvPr/>
        </p:nvSpPr>
        <p:spPr>
          <a:xfrm>
            <a:off x="4937760" y="1920240"/>
            <a:ext cx="1828800" cy="1463040"/>
          </a:xfrm>
          <a:prstGeom prst="rect">
            <a:avLst/>
          </a:prstGeom>
          <a:noFill/>
          <a:ln/>
        </p:spPr>
        <p:txBody>
          <a:bodyPr wrap="square" rtlCol="0" anchor="t"/>
          <a:lstStyle/>
          <a:p>
            <a:pPr algn="ctr" indent="0" marL="0">
              <a:buNone/>
            </a:pPr>
            <a:r>
              <a:rPr lang="en-US" sz="1100" dirty="0">
                <a:solidFill>
                  <a:srgbClr val="FFFFFF"/>
                </a:solidFill>
                <a:latin typeface="Arial" pitchFamily="34" charset="0"/>
                <a:ea typeface="Arial" pitchFamily="34" charset="-122"/>
                <a:cs typeface="Arial" pitchFamily="34" charset="-120"/>
              </a:rPr>
              <a:t>Autonomous surgical robots in 5 major hospital systems</a:t>
            </a:r>
            <a:endParaRPr lang="en-US" sz="1100" dirty="0"/>
          </a:p>
        </p:txBody>
      </p:sp>
      <p:sp>
        <p:nvSpPr>
          <p:cNvPr id="16" name="Shape 14"/>
          <p:cNvSpPr/>
          <p:nvPr/>
        </p:nvSpPr>
        <p:spPr>
          <a:xfrm>
            <a:off x="7498080" y="1353312"/>
            <a:ext cx="274320" cy="274320"/>
          </a:xfrm>
          <a:prstGeom prst="ellipse">
            <a:avLst/>
          </a:prstGeom>
          <a:solidFill>
            <a:srgbClr val="E8913A"/>
          </a:solidFill>
          <a:ln/>
        </p:spPr>
      </p:sp>
      <p:sp>
        <p:nvSpPr>
          <p:cNvPr id="17" name="Text 15"/>
          <p:cNvSpPr/>
          <p:nvPr/>
        </p:nvSpPr>
        <p:spPr>
          <a:xfrm>
            <a:off x="7223760" y="1005840"/>
            <a:ext cx="822960" cy="320040"/>
          </a:xfrm>
          <a:prstGeom prst="rect">
            <a:avLst/>
          </a:prstGeom>
          <a:noFill/>
          <a:ln/>
        </p:spPr>
        <p:txBody>
          <a:bodyPr wrap="square" rtlCol="0" anchor="ctr"/>
          <a:lstStyle/>
          <a:p>
            <a:pPr algn="ctr" indent="0" marL="0">
              <a:buNone/>
            </a:pPr>
            <a:r>
              <a:rPr lang="en-US" sz="1300" b="1" dirty="0">
                <a:solidFill>
                  <a:srgbClr val="E8913A"/>
                </a:solidFill>
                <a:latin typeface="Arial" pitchFamily="34" charset="0"/>
                <a:ea typeface="Arial" pitchFamily="34" charset="-122"/>
                <a:cs typeface="Arial" pitchFamily="34" charset="-120"/>
              </a:rPr>
              <a:t>2030</a:t>
            </a:r>
            <a:endParaRPr lang="en-US" sz="1300" dirty="0"/>
          </a:p>
        </p:txBody>
      </p:sp>
      <p:sp>
        <p:nvSpPr>
          <p:cNvPr id="18" name="Shape 16"/>
          <p:cNvSpPr/>
          <p:nvPr/>
        </p:nvSpPr>
        <p:spPr>
          <a:xfrm>
            <a:off x="7040880" y="1828800"/>
            <a:ext cx="2011680" cy="1645920"/>
          </a:xfrm>
          <a:prstGeom prst="rect">
            <a:avLst>
              <a:gd name="adj" fmla="val 3333"/>
            </a:avLst>
          </a:prstGeom>
          <a:solidFill>
            <a:srgbClr val="1B2A4A"/>
          </a:solidFill>
          <a:ln/>
        </p:spPr>
      </p:sp>
      <p:sp>
        <p:nvSpPr>
          <p:cNvPr id="19" name="Text 17"/>
          <p:cNvSpPr/>
          <p:nvPr/>
        </p:nvSpPr>
        <p:spPr>
          <a:xfrm>
            <a:off x="7132320" y="1920240"/>
            <a:ext cx="1828800" cy="1463040"/>
          </a:xfrm>
          <a:prstGeom prst="rect">
            <a:avLst/>
          </a:prstGeom>
          <a:noFill/>
          <a:ln/>
        </p:spPr>
        <p:txBody>
          <a:bodyPr wrap="square" rtlCol="0" anchor="t"/>
          <a:lstStyle/>
          <a:p>
            <a:pPr algn="ctr" indent="0" marL="0">
              <a:buNone/>
            </a:pPr>
            <a:r>
              <a:rPr lang="en-US" sz="1100" dirty="0">
                <a:solidFill>
                  <a:srgbClr val="FFFFFF"/>
                </a:solidFill>
                <a:latin typeface="Arial" pitchFamily="34" charset="0"/>
                <a:ea typeface="Arial" pitchFamily="34" charset="-122"/>
                <a:cs typeface="Arial" pitchFamily="34" charset="-120"/>
              </a:rPr>
              <a:t>AI agents manage 30% of all clinical triage decisions</a:t>
            </a:r>
            <a:endParaRPr lang="en-US" sz="1100" dirty="0"/>
          </a:p>
        </p:txBody>
      </p:sp>
      <p:sp>
        <p:nvSpPr>
          <p:cNvPr id="20" name="Text 18"/>
          <p:cNvSpPr/>
          <p:nvPr/>
        </p:nvSpPr>
        <p:spPr>
          <a:xfrm>
            <a:off x="457200" y="4206240"/>
            <a:ext cx="8229600" cy="365760"/>
          </a:xfrm>
          <a:prstGeom prst="rect">
            <a:avLst/>
          </a:prstGeom>
          <a:noFill/>
          <a:ln/>
        </p:spPr>
        <p:txBody>
          <a:bodyPr wrap="square" rtlCol="0" anchor="ctr"/>
          <a:lstStyle/>
          <a:p>
            <a:pPr algn="ctr" indent="0" marL="0">
              <a:buNone/>
            </a:pPr>
            <a:r>
              <a:rPr lang="en-US" sz="1000" i="1" dirty="0">
                <a:solidFill>
                  <a:srgbClr val="B0BEC5"/>
                </a:solidFill>
                <a:latin typeface="Arial" pitchFamily="34" charset="0"/>
                <a:ea typeface="Arial" pitchFamily="34" charset="-122"/>
                <a:cs typeface="Arial" pitchFamily="34" charset="-120"/>
              </a:rPr>
              <a:t>These projections are based on current R&amp;D pipelines and regulatory trajectories.</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B2A4A"/>
          </a:solidFill>
          <a:ln/>
        </p:spPr>
      </p:sp>
      <p:sp>
        <p:nvSpPr>
          <p:cNvPr id="3" name="Text 1"/>
          <p:cNvSpPr/>
          <p:nvPr/>
        </p:nvSpPr>
        <p:spPr>
          <a:xfrm>
            <a:off x="457200" y="182880"/>
            <a:ext cx="8229600" cy="457200"/>
          </a:xfrm>
          <a:prstGeom prst="rect">
            <a:avLst/>
          </a:prstGeom>
          <a:noFill/>
          <a:ln/>
        </p:spPr>
        <p:txBody>
          <a:bodyPr wrap="square" lIns="0" tIns="0" rIns="0" bIns="0" rtlCol="0" anchor="ctr"/>
          <a:lstStyle/>
          <a:p>
            <a:pPr indent="0" marL="0">
              <a:buNone/>
            </a:pPr>
            <a:r>
              <a:rPr lang="en-US" sz="2400" b="1" dirty="0">
                <a:solidFill>
                  <a:srgbClr val="FFFFFF"/>
                </a:solidFill>
                <a:latin typeface="Arial" pitchFamily="34" charset="0"/>
                <a:ea typeface="Arial" pitchFamily="34" charset="-122"/>
                <a:cs typeface="Arial" pitchFamily="34" charset="-120"/>
              </a:rPr>
              <a:t>Key Takeaways</a:t>
            </a:r>
            <a:endParaRPr lang="en-US" sz="2400" dirty="0"/>
          </a:p>
        </p:txBody>
      </p:sp>
      <p:sp>
        <p:nvSpPr>
          <p:cNvPr id="4" name="Shape 2"/>
          <p:cNvSpPr/>
          <p:nvPr/>
        </p:nvSpPr>
        <p:spPr>
          <a:xfrm>
            <a:off x="640080" y="1124712"/>
            <a:ext cx="457200" cy="457200"/>
          </a:xfrm>
          <a:prstGeom prst="ellipse">
            <a:avLst/>
          </a:prstGeom>
          <a:solidFill>
            <a:srgbClr val="E8913A"/>
          </a:solidFill>
          <a:ln/>
        </p:spPr>
      </p:sp>
      <p:sp>
        <p:nvSpPr>
          <p:cNvPr id="5" name="Text 3"/>
          <p:cNvSpPr/>
          <p:nvPr/>
        </p:nvSpPr>
        <p:spPr>
          <a:xfrm>
            <a:off x="640080" y="1124712"/>
            <a:ext cx="457200" cy="457200"/>
          </a:xfrm>
          <a:prstGeom prst="rect">
            <a:avLst/>
          </a:prstGeom>
          <a:noFill/>
          <a:ln/>
        </p:spPr>
        <p:txBody>
          <a:bodyPr wrap="square" rtlCol="0" anchor="ctr"/>
          <a:lstStyle/>
          <a:p>
            <a:pPr algn="ctr" indent="0" marL="0">
              <a:buNone/>
            </a:pPr>
            <a:r>
              <a:rPr lang="en-US" sz="1800" b="1" dirty="0">
                <a:solidFill>
                  <a:srgbClr val="FFFFFF"/>
                </a:solidFill>
                <a:latin typeface="Arial" pitchFamily="34" charset="0"/>
                <a:ea typeface="Arial" pitchFamily="34" charset="-122"/>
                <a:cs typeface="Arial" pitchFamily="34" charset="-120"/>
              </a:rPr>
              <a:t>1</a:t>
            </a:r>
            <a:endParaRPr lang="en-US" sz="1800" dirty="0"/>
          </a:p>
        </p:txBody>
      </p:sp>
      <p:sp>
        <p:nvSpPr>
          <p:cNvPr id="6" name="Text 4"/>
          <p:cNvSpPr/>
          <p:nvPr/>
        </p:nvSpPr>
        <p:spPr>
          <a:xfrm>
            <a:off x="1280160" y="1051560"/>
            <a:ext cx="7315200" cy="594360"/>
          </a:xfrm>
          <a:prstGeom prst="rect">
            <a:avLst/>
          </a:prstGeom>
          <a:noFill/>
          <a:ln/>
        </p:spPr>
        <p:txBody>
          <a:bodyPr wrap="square" rtlCol="0" anchor="ctr"/>
          <a:lstStyle/>
          <a:p>
            <a:pPr indent="0" marL="0">
              <a:buNone/>
            </a:pPr>
            <a:r>
              <a:rPr lang="en-US" sz="1800" dirty="0">
                <a:solidFill>
                  <a:srgbClr val="2D3436"/>
                </a:solidFill>
                <a:latin typeface="Arial" pitchFamily="34" charset="0"/>
                <a:ea typeface="Arial" pitchFamily="34" charset="-122"/>
                <a:cs typeface="Arial" pitchFamily="34" charset="-120"/>
              </a:rPr>
              <a:t>AI augments, not replaces, clinicians</a:t>
            </a:r>
            <a:endParaRPr lang="en-US" sz="1800" dirty="0"/>
          </a:p>
        </p:txBody>
      </p:sp>
      <p:sp>
        <p:nvSpPr>
          <p:cNvPr id="7" name="Shape 5"/>
          <p:cNvSpPr/>
          <p:nvPr/>
        </p:nvSpPr>
        <p:spPr>
          <a:xfrm>
            <a:off x="1280160" y="1709928"/>
            <a:ext cx="7315200" cy="0"/>
          </a:xfrm>
          <a:prstGeom prst="line">
            <a:avLst/>
          </a:prstGeom>
          <a:noFill/>
          <a:ln w="6350">
            <a:solidFill>
              <a:srgbClr val="E0E0E0"/>
            </a:solidFill>
            <a:prstDash val="solid"/>
          </a:ln>
        </p:spPr>
      </p:sp>
      <p:sp>
        <p:nvSpPr>
          <p:cNvPr id="8" name="Shape 6"/>
          <p:cNvSpPr/>
          <p:nvPr/>
        </p:nvSpPr>
        <p:spPr>
          <a:xfrm>
            <a:off x="640080" y="1874520"/>
            <a:ext cx="457200" cy="457200"/>
          </a:xfrm>
          <a:prstGeom prst="ellipse">
            <a:avLst/>
          </a:prstGeom>
          <a:solidFill>
            <a:srgbClr val="E8913A"/>
          </a:solidFill>
          <a:ln/>
        </p:spPr>
      </p:sp>
      <p:sp>
        <p:nvSpPr>
          <p:cNvPr id="9" name="Text 7"/>
          <p:cNvSpPr/>
          <p:nvPr/>
        </p:nvSpPr>
        <p:spPr>
          <a:xfrm>
            <a:off x="640080" y="1874520"/>
            <a:ext cx="457200" cy="457200"/>
          </a:xfrm>
          <a:prstGeom prst="rect">
            <a:avLst/>
          </a:prstGeom>
          <a:noFill/>
          <a:ln/>
        </p:spPr>
        <p:txBody>
          <a:bodyPr wrap="square" rtlCol="0" anchor="ctr"/>
          <a:lstStyle/>
          <a:p>
            <a:pPr algn="ctr" indent="0" marL="0">
              <a:buNone/>
            </a:pPr>
            <a:r>
              <a:rPr lang="en-US" sz="1800" b="1" dirty="0">
                <a:solidFill>
                  <a:srgbClr val="FFFFFF"/>
                </a:solidFill>
                <a:latin typeface="Arial" pitchFamily="34" charset="0"/>
                <a:ea typeface="Arial" pitchFamily="34" charset="-122"/>
                <a:cs typeface="Arial" pitchFamily="34" charset="-120"/>
              </a:rPr>
              <a:t>2</a:t>
            </a:r>
            <a:endParaRPr lang="en-US" sz="1800" dirty="0"/>
          </a:p>
        </p:txBody>
      </p:sp>
      <p:sp>
        <p:nvSpPr>
          <p:cNvPr id="10" name="Text 8"/>
          <p:cNvSpPr/>
          <p:nvPr/>
        </p:nvSpPr>
        <p:spPr>
          <a:xfrm>
            <a:off x="1280160" y="1801368"/>
            <a:ext cx="7315200" cy="594360"/>
          </a:xfrm>
          <a:prstGeom prst="rect">
            <a:avLst/>
          </a:prstGeom>
          <a:noFill/>
          <a:ln/>
        </p:spPr>
        <p:txBody>
          <a:bodyPr wrap="square" rtlCol="0" anchor="ctr"/>
          <a:lstStyle/>
          <a:p>
            <a:pPr indent="0" marL="0">
              <a:buNone/>
            </a:pPr>
            <a:r>
              <a:rPr lang="en-US" sz="1800" dirty="0">
                <a:solidFill>
                  <a:srgbClr val="2D3436"/>
                </a:solidFill>
                <a:latin typeface="Arial" pitchFamily="34" charset="0"/>
                <a:ea typeface="Arial" pitchFamily="34" charset="-122"/>
                <a:cs typeface="Arial" pitchFamily="34" charset="-120"/>
              </a:rPr>
              <a:t>Data quality determines AI quality</a:t>
            </a:r>
            <a:endParaRPr lang="en-US" sz="1800" dirty="0"/>
          </a:p>
        </p:txBody>
      </p:sp>
      <p:sp>
        <p:nvSpPr>
          <p:cNvPr id="11" name="Shape 9"/>
          <p:cNvSpPr/>
          <p:nvPr/>
        </p:nvSpPr>
        <p:spPr>
          <a:xfrm>
            <a:off x="1280160" y="2459736"/>
            <a:ext cx="7315200" cy="0"/>
          </a:xfrm>
          <a:prstGeom prst="line">
            <a:avLst/>
          </a:prstGeom>
          <a:noFill/>
          <a:ln w="6350">
            <a:solidFill>
              <a:srgbClr val="E0E0E0"/>
            </a:solidFill>
            <a:prstDash val="solid"/>
          </a:ln>
        </p:spPr>
      </p:sp>
      <p:sp>
        <p:nvSpPr>
          <p:cNvPr id="12" name="Shape 10"/>
          <p:cNvSpPr/>
          <p:nvPr/>
        </p:nvSpPr>
        <p:spPr>
          <a:xfrm>
            <a:off x="640080" y="2624328"/>
            <a:ext cx="457200" cy="457200"/>
          </a:xfrm>
          <a:prstGeom prst="ellipse">
            <a:avLst/>
          </a:prstGeom>
          <a:solidFill>
            <a:srgbClr val="E8913A"/>
          </a:solidFill>
          <a:ln/>
        </p:spPr>
      </p:sp>
      <p:sp>
        <p:nvSpPr>
          <p:cNvPr id="13" name="Text 11"/>
          <p:cNvSpPr/>
          <p:nvPr/>
        </p:nvSpPr>
        <p:spPr>
          <a:xfrm>
            <a:off x="640080" y="2624328"/>
            <a:ext cx="457200" cy="457200"/>
          </a:xfrm>
          <a:prstGeom prst="rect">
            <a:avLst/>
          </a:prstGeom>
          <a:noFill/>
          <a:ln/>
        </p:spPr>
        <p:txBody>
          <a:bodyPr wrap="square" rtlCol="0" anchor="ctr"/>
          <a:lstStyle/>
          <a:p>
            <a:pPr algn="ctr" indent="0" marL="0">
              <a:buNone/>
            </a:pPr>
            <a:r>
              <a:rPr lang="en-US" sz="1800" b="1" dirty="0">
                <a:solidFill>
                  <a:srgbClr val="FFFFFF"/>
                </a:solidFill>
                <a:latin typeface="Arial" pitchFamily="34" charset="0"/>
                <a:ea typeface="Arial" pitchFamily="34" charset="-122"/>
                <a:cs typeface="Arial" pitchFamily="34" charset="-120"/>
              </a:rPr>
              <a:t>3</a:t>
            </a:r>
            <a:endParaRPr lang="en-US" sz="1800" dirty="0"/>
          </a:p>
        </p:txBody>
      </p:sp>
      <p:sp>
        <p:nvSpPr>
          <p:cNvPr id="14" name="Text 12"/>
          <p:cNvSpPr/>
          <p:nvPr/>
        </p:nvSpPr>
        <p:spPr>
          <a:xfrm>
            <a:off x="1280160" y="2551176"/>
            <a:ext cx="7315200" cy="594360"/>
          </a:xfrm>
          <a:prstGeom prst="rect">
            <a:avLst/>
          </a:prstGeom>
          <a:noFill/>
          <a:ln/>
        </p:spPr>
        <p:txBody>
          <a:bodyPr wrap="square" rtlCol="0" anchor="ctr"/>
          <a:lstStyle/>
          <a:p>
            <a:pPr indent="0" marL="0">
              <a:buNone/>
            </a:pPr>
            <a:r>
              <a:rPr lang="en-US" sz="1800" dirty="0">
                <a:solidFill>
                  <a:srgbClr val="2D3436"/>
                </a:solidFill>
                <a:latin typeface="Arial" pitchFamily="34" charset="0"/>
                <a:ea typeface="Arial" pitchFamily="34" charset="-122"/>
                <a:cs typeface="Arial" pitchFamily="34" charset="-120"/>
              </a:rPr>
              <a:t>Regulation is catching up</a:t>
            </a:r>
            <a:endParaRPr lang="en-US" sz="1800" dirty="0"/>
          </a:p>
        </p:txBody>
      </p:sp>
      <p:sp>
        <p:nvSpPr>
          <p:cNvPr id="15" name="Shape 13"/>
          <p:cNvSpPr/>
          <p:nvPr/>
        </p:nvSpPr>
        <p:spPr>
          <a:xfrm>
            <a:off x="1280160" y="3209544"/>
            <a:ext cx="7315200" cy="0"/>
          </a:xfrm>
          <a:prstGeom prst="line">
            <a:avLst/>
          </a:prstGeom>
          <a:noFill/>
          <a:ln w="6350">
            <a:solidFill>
              <a:srgbClr val="E0E0E0"/>
            </a:solidFill>
            <a:prstDash val="solid"/>
          </a:ln>
        </p:spPr>
      </p:sp>
      <p:sp>
        <p:nvSpPr>
          <p:cNvPr id="16" name="Shape 14"/>
          <p:cNvSpPr/>
          <p:nvPr/>
        </p:nvSpPr>
        <p:spPr>
          <a:xfrm>
            <a:off x="640080" y="3374136"/>
            <a:ext cx="457200" cy="457200"/>
          </a:xfrm>
          <a:prstGeom prst="ellipse">
            <a:avLst/>
          </a:prstGeom>
          <a:solidFill>
            <a:srgbClr val="E8913A"/>
          </a:solidFill>
          <a:ln/>
        </p:spPr>
      </p:sp>
      <p:sp>
        <p:nvSpPr>
          <p:cNvPr id="17" name="Text 15"/>
          <p:cNvSpPr/>
          <p:nvPr/>
        </p:nvSpPr>
        <p:spPr>
          <a:xfrm>
            <a:off x="640080" y="3374136"/>
            <a:ext cx="457200" cy="457200"/>
          </a:xfrm>
          <a:prstGeom prst="rect">
            <a:avLst/>
          </a:prstGeom>
          <a:noFill/>
          <a:ln/>
        </p:spPr>
        <p:txBody>
          <a:bodyPr wrap="square" rtlCol="0" anchor="ctr"/>
          <a:lstStyle/>
          <a:p>
            <a:pPr algn="ctr" indent="0" marL="0">
              <a:buNone/>
            </a:pPr>
            <a:r>
              <a:rPr lang="en-US" sz="1800" b="1" dirty="0">
                <a:solidFill>
                  <a:srgbClr val="FFFFFF"/>
                </a:solidFill>
                <a:latin typeface="Arial" pitchFamily="34" charset="0"/>
                <a:ea typeface="Arial" pitchFamily="34" charset="-122"/>
                <a:cs typeface="Arial" pitchFamily="34" charset="-120"/>
              </a:rPr>
              <a:t>4</a:t>
            </a:r>
            <a:endParaRPr lang="en-US" sz="1800" dirty="0"/>
          </a:p>
        </p:txBody>
      </p:sp>
      <p:sp>
        <p:nvSpPr>
          <p:cNvPr id="18" name="Text 16"/>
          <p:cNvSpPr/>
          <p:nvPr/>
        </p:nvSpPr>
        <p:spPr>
          <a:xfrm>
            <a:off x="1280160" y="3300984"/>
            <a:ext cx="7315200" cy="594360"/>
          </a:xfrm>
          <a:prstGeom prst="rect">
            <a:avLst/>
          </a:prstGeom>
          <a:noFill/>
          <a:ln/>
        </p:spPr>
        <p:txBody>
          <a:bodyPr wrap="square" rtlCol="0" anchor="ctr"/>
          <a:lstStyle/>
          <a:p>
            <a:pPr indent="0" marL="0">
              <a:buNone/>
            </a:pPr>
            <a:r>
              <a:rPr lang="en-US" sz="1800" dirty="0">
                <a:solidFill>
                  <a:srgbClr val="2D3436"/>
                </a:solidFill>
                <a:latin typeface="Arial" pitchFamily="34" charset="0"/>
                <a:ea typeface="Arial" pitchFamily="34" charset="-122"/>
                <a:cs typeface="Arial" pitchFamily="34" charset="-120"/>
              </a:rPr>
              <a:t>Bias mitigation is non-negotiable</a:t>
            </a:r>
            <a:endParaRPr lang="en-US" sz="1800" dirty="0"/>
          </a:p>
        </p:txBody>
      </p:sp>
      <p:sp>
        <p:nvSpPr>
          <p:cNvPr id="19" name="Shape 17"/>
          <p:cNvSpPr/>
          <p:nvPr/>
        </p:nvSpPr>
        <p:spPr>
          <a:xfrm>
            <a:off x="1280160" y="3959352"/>
            <a:ext cx="7315200" cy="0"/>
          </a:xfrm>
          <a:prstGeom prst="line">
            <a:avLst/>
          </a:prstGeom>
          <a:noFill/>
          <a:ln w="6350">
            <a:solidFill>
              <a:srgbClr val="E0E0E0"/>
            </a:solidFill>
            <a:prstDash val="solid"/>
          </a:ln>
        </p:spPr>
      </p:sp>
      <p:sp>
        <p:nvSpPr>
          <p:cNvPr id="20" name="Shape 18"/>
          <p:cNvSpPr/>
          <p:nvPr/>
        </p:nvSpPr>
        <p:spPr>
          <a:xfrm>
            <a:off x="640080" y="4123944"/>
            <a:ext cx="457200" cy="457200"/>
          </a:xfrm>
          <a:prstGeom prst="ellipse">
            <a:avLst/>
          </a:prstGeom>
          <a:solidFill>
            <a:srgbClr val="E8913A"/>
          </a:solidFill>
          <a:ln/>
        </p:spPr>
      </p:sp>
      <p:sp>
        <p:nvSpPr>
          <p:cNvPr id="21" name="Text 19"/>
          <p:cNvSpPr/>
          <p:nvPr/>
        </p:nvSpPr>
        <p:spPr>
          <a:xfrm>
            <a:off x="640080" y="4123944"/>
            <a:ext cx="457200" cy="457200"/>
          </a:xfrm>
          <a:prstGeom prst="rect">
            <a:avLst/>
          </a:prstGeom>
          <a:noFill/>
          <a:ln/>
        </p:spPr>
        <p:txBody>
          <a:bodyPr wrap="square" rtlCol="0" anchor="ctr"/>
          <a:lstStyle/>
          <a:p>
            <a:pPr algn="ctr" indent="0" marL="0">
              <a:buNone/>
            </a:pPr>
            <a:r>
              <a:rPr lang="en-US" sz="1800" b="1" dirty="0">
                <a:solidFill>
                  <a:srgbClr val="FFFFFF"/>
                </a:solidFill>
                <a:latin typeface="Arial" pitchFamily="34" charset="0"/>
                <a:ea typeface="Arial" pitchFamily="34" charset="-122"/>
                <a:cs typeface="Arial" pitchFamily="34" charset="-120"/>
              </a:rPr>
              <a:t>5</a:t>
            </a:r>
            <a:endParaRPr lang="en-US" sz="1800" dirty="0"/>
          </a:p>
        </p:txBody>
      </p:sp>
      <p:sp>
        <p:nvSpPr>
          <p:cNvPr id="22" name="Text 20"/>
          <p:cNvSpPr/>
          <p:nvPr/>
        </p:nvSpPr>
        <p:spPr>
          <a:xfrm>
            <a:off x="1280160" y="4050792"/>
            <a:ext cx="7315200" cy="594360"/>
          </a:xfrm>
          <a:prstGeom prst="rect">
            <a:avLst/>
          </a:prstGeom>
          <a:noFill/>
          <a:ln/>
        </p:spPr>
        <p:txBody>
          <a:bodyPr wrap="square" rtlCol="0" anchor="ctr"/>
          <a:lstStyle/>
          <a:p>
            <a:pPr indent="0" marL="0">
              <a:buNone/>
            </a:pPr>
            <a:r>
              <a:rPr lang="en-US" sz="1800" dirty="0">
                <a:solidFill>
                  <a:srgbClr val="2D3436"/>
                </a:solidFill>
                <a:latin typeface="Arial" pitchFamily="34" charset="0"/>
                <a:ea typeface="Arial" pitchFamily="34" charset="-122"/>
                <a:cs typeface="Arial" pitchFamily="34" charset="-120"/>
              </a:rPr>
              <a:t>Interdisciplinary teams win</a:t>
            </a:r>
            <a:endParaRPr lang="en-US" sz="1800" dirty="0"/>
          </a:p>
        </p:txBody>
      </p:sp>
      <p:sp>
        <p:nvSpPr>
          <p:cNvPr id="23" name="Text 21"/>
          <p:cNvSpPr/>
          <p:nvPr/>
        </p:nvSpPr>
        <p:spPr>
          <a:xfrm>
            <a:off x="457200" y="4846320"/>
            <a:ext cx="8229600" cy="228600"/>
          </a:xfrm>
          <a:prstGeom prst="rect">
            <a:avLst/>
          </a:prstGeom>
          <a:noFill/>
          <a:ln/>
        </p:spPr>
        <p:txBody>
          <a:bodyPr wrap="square" rtlCol="0" anchor="ctr"/>
          <a:lstStyle/>
          <a:p>
            <a:pPr algn="ctr" indent="0" marL="0">
              <a:buNone/>
            </a:pPr>
            <a:r>
              <a:rPr lang="en-US" sz="800" dirty="0">
                <a:solidFill>
                  <a:srgbClr val="B0BEC5"/>
                </a:solidFill>
                <a:latin typeface="Arial" pitchFamily="34" charset="0"/>
                <a:ea typeface="Arial" pitchFamily="34" charset="-122"/>
                <a:cs typeface="Arial" pitchFamily="34" charset="-120"/>
              </a:rPr>
              <a:t>Confidential — For Internal Use Only</a:t>
            </a:r>
            <a:endParaRPr lang="en-US" sz="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0D1B2A"/>
        </a:solidFill>
      </p:bgPr>
    </p:bg>
    <p:spTree>
      <p:nvGrpSpPr>
        <p:cNvPr id="1" name=""/>
        <p:cNvGrpSpPr/>
        <p:nvPr/>
      </p:nvGrpSpPr>
      <p:grpSpPr>
        <a:xfrm>
          <a:off x="0" y="0"/>
          <a:ext cx="0" cy="0"/>
          <a:chOff x="0" y="0"/>
          <a:chExt cx="0" cy="0"/>
        </a:xfrm>
      </p:grpSpPr>
      <p:sp>
        <p:nvSpPr>
          <p:cNvPr id="2" name="Shape 0"/>
          <p:cNvSpPr/>
          <p:nvPr/>
        </p:nvSpPr>
        <p:spPr>
          <a:xfrm>
            <a:off x="0" y="4754880"/>
            <a:ext cx="9144000" cy="73152"/>
          </a:xfrm>
          <a:prstGeom prst="rect">
            <a:avLst/>
          </a:prstGeom>
          <a:solidFill>
            <a:srgbClr val="E8913A"/>
          </a:solidFill>
          <a:ln/>
        </p:spPr>
      </p:sp>
      <p:sp>
        <p:nvSpPr>
          <p:cNvPr id="3" name="Text 1"/>
          <p:cNvSpPr/>
          <p:nvPr/>
        </p:nvSpPr>
        <p:spPr>
          <a:xfrm>
            <a:off x="457200" y="1645920"/>
            <a:ext cx="8229600" cy="914400"/>
          </a:xfrm>
          <a:prstGeom prst="rect">
            <a:avLst/>
          </a:prstGeom>
          <a:noFill/>
          <a:ln/>
        </p:spPr>
        <p:txBody>
          <a:bodyPr wrap="square" rtlCol="0" anchor="ctr"/>
          <a:lstStyle/>
          <a:p>
            <a:pPr algn="ctr" indent="0" marL="0">
              <a:buNone/>
            </a:pPr>
            <a:r>
              <a:rPr lang="en-US" sz="4800" b="1" dirty="0">
                <a:solidFill>
                  <a:srgbClr val="FFFFFF"/>
                </a:solidFill>
                <a:latin typeface="Arial" pitchFamily="34" charset="0"/>
                <a:ea typeface="Arial" pitchFamily="34" charset="-122"/>
                <a:cs typeface="Arial" pitchFamily="34" charset="-120"/>
              </a:rPr>
              <a:t>Thank You</a:t>
            </a:r>
            <a:endParaRPr lang="en-US" sz="4800" dirty="0"/>
          </a:p>
        </p:txBody>
      </p:sp>
      <p:sp>
        <p:nvSpPr>
          <p:cNvPr id="4" name="Text 2"/>
          <p:cNvSpPr/>
          <p:nvPr/>
        </p:nvSpPr>
        <p:spPr>
          <a:xfrm>
            <a:off x="457200" y="2651760"/>
            <a:ext cx="8229600" cy="457200"/>
          </a:xfrm>
          <a:prstGeom prst="rect">
            <a:avLst/>
          </a:prstGeom>
          <a:noFill/>
          <a:ln/>
        </p:spPr>
        <p:txBody>
          <a:bodyPr wrap="square" rtlCol="0" anchor="ctr"/>
          <a:lstStyle/>
          <a:p>
            <a:pPr algn="ctr" indent="0" marL="0">
              <a:buNone/>
            </a:pPr>
            <a:r>
              <a:rPr lang="en-US" sz="2200" dirty="0">
                <a:solidFill>
                  <a:srgbClr val="E8913A"/>
                </a:solidFill>
                <a:latin typeface="Arial" pitchFamily="34" charset="0"/>
                <a:ea typeface="Arial" pitchFamily="34" charset="-122"/>
                <a:cs typeface="Arial" pitchFamily="34" charset="-120"/>
              </a:rPr>
              <a:t>Questions &amp; Discussion</a:t>
            </a:r>
            <a:endParaRPr lang="en-US" sz="2200" dirty="0"/>
          </a:p>
        </p:txBody>
      </p:sp>
      <p:sp>
        <p:nvSpPr>
          <p:cNvPr id="5" name="Shape 3"/>
          <p:cNvSpPr/>
          <p:nvPr/>
        </p:nvSpPr>
        <p:spPr>
          <a:xfrm>
            <a:off x="3200400" y="3474720"/>
            <a:ext cx="2743200" cy="731520"/>
          </a:xfrm>
          <a:prstGeom prst="rect">
            <a:avLst>
              <a:gd name="adj" fmla="val 6250"/>
            </a:avLst>
          </a:prstGeom>
          <a:solidFill>
            <a:srgbClr val="1B2A4A"/>
          </a:solidFill>
          <a:ln/>
        </p:spPr>
      </p:sp>
      <p:sp>
        <p:nvSpPr>
          <p:cNvPr id="6" name="Text 4"/>
          <p:cNvSpPr/>
          <p:nvPr/>
        </p:nvSpPr>
        <p:spPr>
          <a:xfrm>
            <a:off x="3200400" y="3611880"/>
            <a:ext cx="2743200" cy="457200"/>
          </a:xfrm>
          <a:prstGeom prst="rect">
            <a:avLst/>
          </a:prstGeom>
          <a:noFill/>
          <a:ln/>
        </p:spPr>
        <p:txBody>
          <a:bodyPr wrap="square" rtlCol="0" anchor="ctr"/>
          <a:lstStyle/>
          <a:p>
            <a:pPr algn="ctr" indent="0" marL="0">
              <a:buNone/>
            </a:pPr>
            <a:r>
              <a:rPr lang="en-US" sz="1200" dirty="0">
                <a:solidFill>
                  <a:srgbClr val="B0BEC5"/>
                </a:solidFill>
                <a:latin typeface="Arial" pitchFamily="34" charset="0"/>
                <a:ea typeface="Arial" pitchFamily="34" charset="-122"/>
                <a:cs typeface="Arial" pitchFamily="34" charset="-120"/>
              </a:rPr>
              <a:t>Contact: presenter@company.com</a:t>
            </a:r>
            <a:endParaRPr lang="en-US" sz="1200" dirty="0"/>
          </a:p>
        </p:txBody>
      </p:sp>
      <p:sp>
        <p:nvSpPr>
          <p:cNvPr id="7" name="Text 5"/>
          <p:cNvSpPr/>
          <p:nvPr/>
        </p:nvSpPr>
        <p:spPr>
          <a:xfrm>
            <a:off x="457200" y="4480560"/>
            <a:ext cx="8229600" cy="274320"/>
          </a:xfrm>
          <a:prstGeom prst="rect">
            <a:avLst/>
          </a:prstGeom>
          <a:noFill/>
          <a:ln/>
        </p:spPr>
        <p:txBody>
          <a:bodyPr wrap="square" rtlCol="0" anchor="ctr"/>
          <a:lstStyle/>
          <a:p>
            <a:pPr algn="ctr" indent="0" marL="0">
              <a:buNone/>
            </a:pPr>
            <a:r>
              <a:rPr lang="en-US" sz="1000" dirty="0">
                <a:solidFill>
                  <a:srgbClr val="2E4A7A"/>
                </a:solidFill>
                <a:latin typeface="Arial" pitchFamily="34" charset="0"/>
                <a:ea typeface="Arial" pitchFamily="34" charset="-122"/>
                <a:cs typeface="Arial" pitchFamily="34" charset="-120"/>
              </a:rPr>
              <a:t>Generated with AI — MiniMax-M2.7</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B2A4A"/>
          </a:solidFill>
          <a:ln/>
        </p:spPr>
      </p:sp>
      <p:sp>
        <p:nvSpPr>
          <p:cNvPr id="3" name="Text 1"/>
          <p:cNvSpPr/>
          <p:nvPr/>
        </p:nvSpPr>
        <p:spPr>
          <a:xfrm>
            <a:off x="457200" y="182880"/>
            <a:ext cx="8229600" cy="457200"/>
          </a:xfrm>
          <a:prstGeom prst="rect">
            <a:avLst/>
          </a:prstGeom>
          <a:noFill/>
          <a:ln/>
        </p:spPr>
        <p:txBody>
          <a:bodyPr wrap="square" lIns="0" tIns="0" rIns="0" bIns="0" rtlCol="0" anchor="ctr"/>
          <a:lstStyle/>
          <a:p>
            <a:pPr indent="0" marL="0">
              <a:buNone/>
            </a:pPr>
            <a:r>
              <a:rPr lang="en-US" sz="2400" b="1" dirty="0">
                <a:solidFill>
                  <a:srgbClr val="FFFFFF"/>
                </a:solidFill>
                <a:latin typeface="Arial" pitchFamily="34" charset="0"/>
                <a:ea typeface="Arial" pitchFamily="34" charset="-122"/>
                <a:cs typeface="Arial" pitchFamily="34" charset="-120"/>
              </a:rPr>
              <a:t>Agenda</a:t>
            </a:r>
            <a:endParaRPr lang="en-US" sz="2400" dirty="0"/>
          </a:p>
        </p:txBody>
      </p:sp>
      <p:sp>
        <p:nvSpPr>
          <p:cNvPr id="4" name="Shape 2"/>
          <p:cNvSpPr/>
          <p:nvPr/>
        </p:nvSpPr>
        <p:spPr>
          <a:xfrm>
            <a:off x="731520" y="1188720"/>
            <a:ext cx="73152" cy="457200"/>
          </a:xfrm>
          <a:prstGeom prst="rect">
            <a:avLst/>
          </a:prstGeom>
          <a:solidFill>
            <a:srgbClr val="E8913A"/>
          </a:solidFill>
          <a:ln/>
        </p:spPr>
      </p:sp>
      <p:sp>
        <p:nvSpPr>
          <p:cNvPr id="5" name="Text 3"/>
          <p:cNvSpPr/>
          <p:nvPr/>
        </p:nvSpPr>
        <p:spPr>
          <a:xfrm>
            <a:off x="1005840" y="1097280"/>
            <a:ext cx="7315200" cy="457200"/>
          </a:xfrm>
          <a:prstGeom prst="rect">
            <a:avLst/>
          </a:prstGeom>
          <a:noFill/>
          <a:ln/>
        </p:spPr>
        <p:txBody>
          <a:bodyPr wrap="square" rtlCol="0" anchor="ctr"/>
          <a:lstStyle/>
          <a:p>
            <a:pPr indent="0" marL="0">
              <a:buNone/>
            </a:pPr>
            <a:r>
              <a:rPr lang="en-US" sz="1800" dirty="0">
                <a:solidFill>
                  <a:srgbClr val="2D3436"/>
                </a:solidFill>
                <a:latin typeface="Arial" pitchFamily="34" charset="0"/>
                <a:ea typeface="Arial" pitchFamily="34" charset="-122"/>
                <a:cs typeface="Arial" pitchFamily="34" charset="-120"/>
              </a:rPr>
              <a:t>Diagnostics &amp; Medical Imaging</a:t>
            </a:r>
            <a:endParaRPr lang="en-US" sz="1800" dirty="0"/>
          </a:p>
        </p:txBody>
      </p:sp>
      <p:sp>
        <p:nvSpPr>
          <p:cNvPr id="6" name="Shape 4"/>
          <p:cNvSpPr/>
          <p:nvPr/>
        </p:nvSpPr>
        <p:spPr>
          <a:xfrm>
            <a:off x="731520" y="1920240"/>
            <a:ext cx="73152" cy="457200"/>
          </a:xfrm>
          <a:prstGeom prst="rect">
            <a:avLst/>
          </a:prstGeom>
          <a:solidFill>
            <a:srgbClr val="E8913A"/>
          </a:solidFill>
          <a:ln/>
        </p:spPr>
      </p:sp>
      <p:sp>
        <p:nvSpPr>
          <p:cNvPr id="7" name="Text 5"/>
          <p:cNvSpPr/>
          <p:nvPr/>
        </p:nvSpPr>
        <p:spPr>
          <a:xfrm>
            <a:off x="1005840" y="1828800"/>
            <a:ext cx="7315200" cy="457200"/>
          </a:xfrm>
          <a:prstGeom prst="rect">
            <a:avLst/>
          </a:prstGeom>
          <a:noFill/>
          <a:ln/>
        </p:spPr>
        <p:txBody>
          <a:bodyPr wrap="square" rtlCol="0" anchor="ctr"/>
          <a:lstStyle/>
          <a:p>
            <a:pPr indent="0" marL="0">
              <a:buNone/>
            </a:pPr>
            <a:r>
              <a:rPr lang="en-US" sz="1800" dirty="0">
                <a:solidFill>
                  <a:srgbClr val="2D3436"/>
                </a:solidFill>
                <a:latin typeface="Arial" pitchFamily="34" charset="0"/>
                <a:ea typeface="Arial" pitchFamily="34" charset="-122"/>
                <a:cs typeface="Arial" pitchFamily="34" charset="-120"/>
              </a:rPr>
              <a:t>Drug Discovery &amp; Development</a:t>
            </a:r>
            <a:endParaRPr lang="en-US" sz="1800" dirty="0"/>
          </a:p>
        </p:txBody>
      </p:sp>
      <p:sp>
        <p:nvSpPr>
          <p:cNvPr id="8" name="Shape 6"/>
          <p:cNvSpPr/>
          <p:nvPr/>
        </p:nvSpPr>
        <p:spPr>
          <a:xfrm>
            <a:off x="731520" y="2651760"/>
            <a:ext cx="73152" cy="457200"/>
          </a:xfrm>
          <a:prstGeom prst="rect">
            <a:avLst/>
          </a:prstGeom>
          <a:solidFill>
            <a:srgbClr val="E8913A"/>
          </a:solidFill>
          <a:ln/>
        </p:spPr>
      </p:sp>
      <p:sp>
        <p:nvSpPr>
          <p:cNvPr id="9" name="Text 7"/>
          <p:cNvSpPr/>
          <p:nvPr/>
        </p:nvSpPr>
        <p:spPr>
          <a:xfrm>
            <a:off x="1005840" y="2560320"/>
            <a:ext cx="7315200" cy="457200"/>
          </a:xfrm>
          <a:prstGeom prst="rect">
            <a:avLst/>
          </a:prstGeom>
          <a:noFill/>
          <a:ln/>
        </p:spPr>
        <p:txBody>
          <a:bodyPr wrap="square" rtlCol="0" anchor="ctr"/>
          <a:lstStyle/>
          <a:p>
            <a:pPr indent="0" marL="0">
              <a:buNone/>
            </a:pPr>
            <a:r>
              <a:rPr lang="en-US" sz="1800" dirty="0">
                <a:solidFill>
                  <a:srgbClr val="2D3436"/>
                </a:solidFill>
                <a:latin typeface="Arial" pitchFamily="34" charset="0"/>
                <a:ea typeface="Arial" pitchFamily="34" charset="-122"/>
                <a:cs typeface="Arial" pitchFamily="34" charset="-120"/>
              </a:rPr>
              <a:t>Robotic Surgery &amp; Assistive Tech</a:t>
            </a:r>
            <a:endParaRPr lang="en-US" sz="1800" dirty="0"/>
          </a:p>
        </p:txBody>
      </p:sp>
      <p:sp>
        <p:nvSpPr>
          <p:cNvPr id="10" name="Shape 8"/>
          <p:cNvSpPr/>
          <p:nvPr/>
        </p:nvSpPr>
        <p:spPr>
          <a:xfrm>
            <a:off x="731520" y="3383280"/>
            <a:ext cx="73152" cy="457200"/>
          </a:xfrm>
          <a:prstGeom prst="rect">
            <a:avLst/>
          </a:prstGeom>
          <a:solidFill>
            <a:srgbClr val="E8913A"/>
          </a:solidFill>
          <a:ln/>
        </p:spPr>
      </p:sp>
      <p:sp>
        <p:nvSpPr>
          <p:cNvPr id="11" name="Text 9"/>
          <p:cNvSpPr/>
          <p:nvPr/>
        </p:nvSpPr>
        <p:spPr>
          <a:xfrm>
            <a:off x="1005840" y="3291840"/>
            <a:ext cx="7315200" cy="457200"/>
          </a:xfrm>
          <a:prstGeom prst="rect">
            <a:avLst/>
          </a:prstGeom>
          <a:noFill/>
          <a:ln/>
        </p:spPr>
        <p:txBody>
          <a:bodyPr wrap="square" rtlCol="0" anchor="ctr"/>
          <a:lstStyle/>
          <a:p>
            <a:pPr indent="0" marL="0">
              <a:buNone/>
            </a:pPr>
            <a:r>
              <a:rPr lang="en-US" sz="1800" dirty="0">
                <a:solidFill>
                  <a:srgbClr val="2D3436"/>
                </a:solidFill>
                <a:latin typeface="Arial" pitchFamily="34" charset="0"/>
                <a:ea typeface="Arial" pitchFamily="34" charset="-122"/>
                <a:cs typeface="Arial" pitchFamily="34" charset="-120"/>
              </a:rPr>
              <a:t>Operational Efficiency &amp; Admin</a:t>
            </a:r>
            <a:endParaRPr lang="en-US" sz="1800" dirty="0"/>
          </a:p>
        </p:txBody>
      </p:sp>
      <p:sp>
        <p:nvSpPr>
          <p:cNvPr id="12" name="Shape 10"/>
          <p:cNvSpPr/>
          <p:nvPr/>
        </p:nvSpPr>
        <p:spPr>
          <a:xfrm>
            <a:off x="731520" y="4114800"/>
            <a:ext cx="73152" cy="457200"/>
          </a:xfrm>
          <a:prstGeom prst="rect">
            <a:avLst/>
          </a:prstGeom>
          <a:solidFill>
            <a:srgbClr val="E8913A"/>
          </a:solidFill>
          <a:ln/>
        </p:spPr>
      </p:sp>
      <p:sp>
        <p:nvSpPr>
          <p:cNvPr id="13" name="Text 11"/>
          <p:cNvSpPr/>
          <p:nvPr/>
        </p:nvSpPr>
        <p:spPr>
          <a:xfrm>
            <a:off x="1005840" y="4023360"/>
            <a:ext cx="7315200" cy="457200"/>
          </a:xfrm>
          <a:prstGeom prst="rect">
            <a:avLst/>
          </a:prstGeom>
          <a:noFill/>
          <a:ln/>
        </p:spPr>
        <p:txBody>
          <a:bodyPr wrap="square" rtlCol="0" anchor="ctr"/>
          <a:lstStyle/>
          <a:p>
            <a:pPr indent="0" marL="0">
              <a:buNone/>
            </a:pPr>
            <a:r>
              <a:rPr lang="en-US" sz="1800" dirty="0">
                <a:solidFill>
                  <a:srgbClr val="2D3436"/>
                </a:solidFill>
                <a:latin typeface="Arial" pitchFamily="34" charset="0"/>
                <a:ea typeface="Arial" pitchFamily="34" charset="-122"/>
                <a:cs typeface="Arial" pitchFamily="34" charset="-120"/>
              </a:rPr>
              <a:t>Ethical Considerations &amp; Risks</a:t>
            </a:r>
            <a:endParaRPr lang="en-US" sz="1800" dirty="0"/>
          </a:p>
        </p:txBody>
      </p:sp>
      <p:sp>
        <p:nvSpPr>
          <p:cNvPr id="14" name="Shape 12"/>
          <p:cNvSpPr/>
          <p:nvPr/>
        </p:nvSpPr>
        <p:spPr>
          <a:xfrm>
            <a:off x="8229600" y="1143000"/>
            <a:ext cx="365760" cy="365760"/>
          </a:xfrm>
          <a:prstGeom prst="ellipse">
            <a:avLst/>
          </a:prstGeom>
          <a:solidFill>
            <a:srgbClr val="2E4A7A"/>
          </a:solidFill>
          <a:ln/>
        </p:spPr>
      </p:sp>
      <p:sp>
        <p:nvSpPr>
          <p:cNvPr id="15" name="Text 13"/>
          <p:cNvSpPr/>
          <p:nvPr/>
        </p:nvSpPr>
        <p:spPr>
          <a:xfrm>
            <a:off x="8229600" y="1143000"/>
            <a:ext cx="365760" cy="365760"/>
          </a:xfrm>
          <a:prstGeom prst="rect">
            <a:avLst/>
          </a:prstGeom>
          <a:noFill/>
          <a:ln/>
        </p:spPr>
        <p:txBody>
          <a:bodyPr wrap="square" rtlCol="0" anchor="ctr"/>
          <a:lstStyle/>
          <a:p>
            <a:pPr algn="ctr" indent="0" marL="0">
              <a:buNone/>
            </a:pPr>
            <a:r>
              <a:rPr lang="en-US" sz="1100" b="1" dirty="0">
                <a:solidFill>
                  <a:srgbClr val="FFFFFF"/>
                </a:solidFill>
                <a:latin typeface="Arial" pitchFamily="34" charset="0"/>
                <a:ea typeface="Arial" pitchFamily="34" charset="-122"/>
                <a:cs typeface="Arial" pitchFamily="34" charset="-120"/>
              </a:rPr>
              <a:t>01</a:t>
            </a:r>
            <a:endParaRPr lang="en-US" sz="1100" dirty="0"/>
          </a:p>
        </p:txBody>
      </p:sp>
      <p:sp>
        <p:nvSpPr>
          <p:cNvPr id="16" name="Shape 14"/>
          <p:cNvSpPr/>
          <p:nvPr/>
        </p:nvSpPr>
        <p:spPr>
          <a:xfrm>
            <a:off x="8229600" y="1874520"/>
            <a:ext cx="365760" cy="365760"/>
          </a:xfrm>
          <a:prstGeom prst="ellipse">
            <a:avLst/>
          </a:prstGeom>
          <a:solidFill>
            <a:srgbClr val="2E4A7A"/>
          </a:solidFill>
          <a:ln/>
        </p:spPr>
      </p:sp>
      <p:sp>
        <p:nvSpPr>
          <p:cNvPr id="17" name="Text 15"/>
          <p:cNvSpPr/>
          <p:nvPr/>
        </p:nvSpPr>
        <p:spPr>
          <a:xfrm>
            <a:off x="8229600" y="1874520"/>
            <a:ext cx="365760" cy="365760"/>
          </a:xfrm>
          <a:prstGeom prst="rect">
            <a:avLst/>
          </a:prstGeom>
          <a:noFill/>
          <a:ln/>
        </p:spPr>
        <p:txBody>
          <a:bodyPr wrap="square" rtlCol="0" anchor="ctr"/>
          <a:lstStyle/>
          <a:p>
            <a:pPr algn="ctr" indent="0" marL="0">
              <a:buNone/>
            </a:pPr>
            <a:r>
              <a:rPr lang="en-US" sz="1100" b="1" dirty="0">
                <a:solidFill>
                  <a:srgbClr val="FFFFFF"/>
                </a:solidFill>
                <a:latin typeface="Arial" pitchFamily="34" charset="0"/>
                <a:ea typeface="Arial" pitchFamily="34" charset="-122"/>
                <a:cs typeface="Arial" pitchFamily="34" charset="-120"/>
              </a:rPr>
              <a:t>02</a:t>
            </a:r>
            <a:endParaRPr lang="en-US" sz="1100" dirty="0"/>
          </a:p>
        </p:txBody>
      </p:sp>
      <p:sp>
        <p:nvSpPr>
          <p:cNvPr id="18" name="Shape 16"/>
          <p:cNvSpPr/>
          <p:nvPr/>
        </p:nvSpPr>
        <p:spPr>
          <a:xfrm>
            <a:off x="8229600" y="2606040"/>
            <a:ext cx="365760" cy="365760"/>
          </a:xfrm>
          <a:prstGeom prst="ellipse">
            <a:avLst/>
          </a:prstGeom>
          <a:solidFill>
            <a:srgbClr val="2E4A7A"/>
          </a:solidFill>
          <a:ln/>
        </p:spPr>
      </p:sp>
      <p:sp>
        <p:nvSpPr>
          <p:cNvPr id="19" name="Text 17"/>
          <p:cNvSpPr/>
          <p:nvPr/>
        </p:nvSpPr>
        <p:spPr>
          <a:xfrm>
            <a:off x="8229600" y="2606040"/>
            <a:ext cx="365760" cy="365760"/>
          </a:xfrm>
          <a:prstGeom prst="rect">
            <a:avLst/>
          </a:prstGeom>
          <a:noFill/>
          <a:ln/>
        </p:spPr>
        <p:txBody>
          <a:bodyPr wrap="square" rtlCol="0" anchor="ctr"/>
          <a:lstStyle/>
          <a:p>
            <a:pPr algn="ctr" indent="0" marL="0">
              <a:buNone/>
            </a:pPr>
            <a:r>
              <a:rPr lang="en-US" sz="1100" b="1" dirty="0">
                <a:solidFill>
                  <a:srgbClr val="FFFFFF"/>
                </a:solidFill>
                <a:latin typeface="Arial" pitchFamily="34" charset="0"/>
                <a:ea typeface="Arial" pitchFamily="34" charset="-122"/>
                <a:cs typeface="Arial" pitchFamily="34" charset="-120"/>
              </a:rPr>
              <a:t>03</a:t>
            </a:r>
            <a:endParaRPr lang="en-US" sz="1100" dirty="0"/>
          </a:p>
        </p:txBody>
      </p:sp>
      <p:sp>
        <p:nvSpPr>
          <p:cNvPr id="20" name="Shape 18"/>
          <p:cNvSpPr/>
          <p:nvPr/>
        </p:nvSpPr>
        <p:spPr>
          <a:xfrm>
            <a:off x="8229600" y="3337560"/>
            <a:ext cx="365760" cy="365760"/>
          </a:xfrm>
          <a:prstGeom prst="ellipse">
            <a:avLst/>
          </a:prstGeom>
          <a:solidFill>
            <a:srgbClr val="2E4A7A"/>
          </a:solidFill>
          <a:ln/>
        </p:spPr>
      </p:sp>
      <p:sp>
        <p:nvSpPr>
          <p:cNvPr id="21" name="Text 19"/>
          <p:cNvSpPr/>
          <p:nvPr/>
        </p:nvSpPr>
        <p:spPr>
          <a:xfrm>
            <a:off x="8229600" y="3337560"/>
            <a:ext cx="365760" cy="365760"/>
          </a:xfrm>
          <a:prstGeom prst="rect">
            <a:avLst/>
          </a:prstGeom>
          <a:noFill/>
          <a:ln/>
        </p:spPr>
        <p:txBody>
          <a:bodyPr wrap="square" rtlCol="0" anchor="ctr"/>
          <a:lstStyle/>
          <a:p>
            <a:pPr algn="ctr" indent="0" marL="0">
              <a:buNone/>
            </a:pPr>
            <a:r>
              <a:rPr lang="en-US" sz="1100" b="1" dirty="0">
                <a:solidFill>
                  <a:srgbClr val="FFFFFF"/>
                </a:solidFill>
                <a:latin typeface="Arial" pitchFamily="34" charset="0"/>
                <a:ea typeface="Arial" pitchFamily="34" charset="-122"/>
                <a:cs typeface="Arial" pitchFamily="34" charset="-120"/>
              </a:rPr>
              <a:t>04</a:t>
            </a:r>
            <a:endParaRPr lang="en-US" sz="1100" dirty="0"/>
          </a:p>
        </p:txBody>
      </p:sp>
      <p:sp>
        <p:nvSpPr>
          <p:cNvPr id="22" name="Shape 20"/>
          <p:cNvSpPr/>
          <p:nvPr/>
        </p:nvSpPr>
        <p:spPr>
          <a:xfrm>
            <a:off x="8229600" y="4069080"/>
            <a:ext cx="365760" cy="365760"/>
          </a:xfrm>
          <a:prstGeom prst="ellipse">
            <a:avLst/>
          </a:prstGeom>
          <a:solidFill>
            <a:srgbClr val="2E4A7A"/>
          </a:solidFill>
          <a:ln/>
        </p:spPr>
      </p:sp>
      <p:sp>
        <p:nvSpPr>
          <p:cNvPr id="23" name="Text 21"/>
          <p:cNvSpPr/>
          <p:nvPr/>
        </p:nvSpPr>
        <p:spPr>
          <a:xfrm>
            <a:off x="8229600" y="4069080"/>
            <a:ext cx="365760" cy="365760"/>
          </a:xfrm>
          <a:prstGeom prst="rect">
            <a:avLst/>
          </a:prstGeom>
          <a:noFill/>
          <a:ln/>
        </p:spPr>
        <p:txBody>
          <a:bodyPr wrap="square" rtlCol="0" anchor="ctr"/>
          <a:lstStyle/>
          <a:p>
            <a:pPr algn="ctr" indent="0" marL="0">
              <a:buNone/>
            </a:pPr>
            <a:r>
              <a:rPr lang="en-US" sz="1100" b="1" dirty="0">
                <a:solidFill>
                  <a:srgbClr val="FFFFFF"/>
                </a:solidFill>
                <a:latin typeface="Arial" pitchFamily="34" charset="0"/>
                <a:ea typeface="Arial" pitchFamily="34" charset="-122"/>
                <a:cs typeface="Arial" pitchFamily="34" charset="-120"/>
              </a:rPr>
              <a:t>05</a:t>
            </a:r>
            <a:endParaRPr lang="en-US" sz="1100" dirty="0"/>
          </a:p>
        </p:txBody>
      </p:sp>
      <p:sp>
        <p:nvSpPr>
          <p:cNvPr id="24" name="Text 22"/>
          <p:cNvSpPr/>
          <p:nvPr/>
        </p:nvSpPr>
        <p:spPr>
          <a:xfrm>
            <a:off x="457200" y="4846320"/>
            <a:ext cx="8229600" cy="228600"/>
          </a:xfrm>
          <a:prstGeom prst="rect">
            <a:avLst/>
          </a:prstGeom>
          <a:noFill/>
          <a:ln/>
        </p:spPr>
        <p:txBody>
          <a:bodyPr wrap="square" rtlCol="0" anchor="ctr"/>
          <a:lstStyle/>
          <a:p>
            <a:pPr algn="ctr" indent="0" marL="0">
              <a:buNone/>
            </a:pPr>
            <a:r>
              <a:rPr lang="en-US" sz="800" dirty="0">
                <a:solidFill>
                  <a:srgbClr val="B0BEC5"/>
                </a:solidFill>
                <a:latin typeface="Arial" pitchFamily="34" charset="0"/>
                <a:ea typeface="Arial" pitchFamily="34" charset="-122"/>
                <a:cs typeface="Arial" pitchFamily="34" charset="-120"/>
              </a:rPr>
              <a:t>Confidential — For Internal Use Only</a:t>
            </a:r>
            <a:endParaRPr lang="en-US" sz="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B2A4A"/>
          </a:solidFill>
          <a:ln/>
        </p:spPr>
      </p:sp>
      <p:sp>
        <p:nvSpPr>
          <p:cNvPr id="3" name="Text 1"/>
          <p:cNvSpPr/>
          <p:nvPr/>
        </p:nvSpPr>
        <p:spPr>
          <a:xfrm>
            <a:off x="457200" y="182880"/>
            <a:ext cx="8229600" cy="457200"/>
          </a:xfrm>
          <a:prstGeom prst="rect">
            <a:avLst/>
          </a:prstGeom>
          <a:noFill/>
          <a:ln/>
        </p:spPr>
        <p:txBody>
          <a:bodyPr wrap="square" lIns="0" tIns="0" rIns="0" bIns="0" rtlCol="0" anchor="ctr"/>
          <a:lstStyle/>
          <a:p>
            <a:pPr indent="0" marL="0">
              <a:buNone/>
            </a:pPr>
            <a:r>
              <a:rPr lang="en-US" sz="2400" b="1" dirty="0">
                <a:solidFill>
                  <a:srgbClr val="FFFFFF"/>
                </a:solidFill>
                <a:latin typeface="Arial" pitchFamily="34" charset="0"/>
                <a:ea typeface="Arial" pitchFamily="34" charset="-122"/>
                <a:cs typeface="Arial" pitchFamily="34" charset="-120"/>
              </a:rPr>
              <a:t>Why This Matters</a:t>
            </a:r>
            <a:endParaRPr lang="en-US" sz="2400" dirty="0"/>
          </a:p>
        </p:txBody>
      </p:sp>
      <p:sp>
        <p:nvSpPr>
          <p:cNvPr id="4" name="Shape 2"/>
          <p:cNvSpPr/>
          <p:nvPr/>
        </p:nvSpPr>
        <p:spPr>
          <a:xfrm>
            <a:off x="457200" y="1097280"/>
            <a:ext cx="3840480" cy="2560320"/>
          </a:xfrm>
          <a:prstGeom prst="rect">
            <a:avLst>
              <a:gd name="adj" fmla="val 3571"/>
            </a:avLst>
          </a:prstGeom>
          <a:solidFill>
            <a:srgbClr val="1B2A4A"/>
          </a:solidFill>
          <a:ln/>
        </p:spPr>
      </p:sp>
      <p:sp>
        <p:nvSpPr>
          <p:cNvPr id="5" name="Text 3"/>
          <p:cNvSpPr/>
          <p:nvPr/>
        </p:nvSpPr>
        <p:spPr>
          <a:xfrm>
            <a:off x="457200" y="1280160"/>
            <a:ext cx="3840480" cy="1097280"/>
          </a:xfrm>
          <a:prstGeom prst="rect">
            <a:avLst/>
          </a:prstGeom>
          <a:noFill/>
          <a:ln/>
        </p:spPr>
        <p:txBody>
          <a:bodyPr wrap="square" rtlCol="0" anchor="ctr"/>
          <a:lstStyle/>
          <a:p>
            <a:pPr algn="ctr" indent="0" marL="0">
              <a:buNone/>
            </a:pPr>
            <a:r>
              <a:rPr lang="en-US" sz="5400" b="1" dirty="0">
                <a:solidFill>
                  <a:srgbClr val="E8913A"/>
                </a:solidFill>
                <a:latin typeface="Arial" pitchFamily="34" charset="0"/>
                <a:ea typeface="Arial" pitchFamily="34" charset="-122"/>
                <a:cs typeface="Arial" pitchFamily="34" charset="-120"/>
              </a:rPr>
              <a:t>10M+</a:t>
            </a:r>
            <a:endParaRPr lang="en-US" sz="5400" dirty="0"/>
          </a:p>
        </p:txBody>
      </p:sp>
      <p:sp>
        <p:nvSpPr>
          <p:cNvPr id="6" name="Text 4"/>
          <p:cNvSpPr/>
          <p:nvPr/>
        </p:nvSpPr>
        <p:spPr>
          <a:xfrm>
            <a:off x="457200" y="2286000"/>
            <a:ext cx="3840480" cy="457200"/>
          </a:xfrm>
          <a:prstGeom prst="rect">
            <a:avLst/>
          </a:prstGeom>
          <a:noFill/>
          <a:ln/>
        </p:spPr>
        <p:txBody>
          <a:bodyPr wrap="square" rtlCol="0" anchor="ctr"/>
          <a:lstStyle/>
          <a:p>
            <a:pPr algn="ctr" indent="0" marL="0">
              <a:buNone/>
            </a:pPr>
            <a:r>
              <a:rPr lang="en-US" sz="1800" dirty="0">
                <a:solidFill>
                  <a:srgbClr val="FFFFFF"/>
                </a:solidFill>
                <a:latin typeface="Arial" pitchFamily="34" charset="0"/>
                <a:ea typeface="Arial" pitchFamily="34" charset="-122"/>
                <a:cs typeface="Arial" pitchFamily="34" charset="-120"/>
              </a:rPr>
              <a:t>diagnostic errors</a:t>
            </a:r>
            <a:endParaRPr lang="en-US" sz="1800" dirty="0"/>
          </a:p>
        </p:txBody>
      </p:sp>
      <p:sp>
        <p:nvSpPr>
          <p:cNvPr id="7" name="Text 5"/>
          <p:cNvSpPr/>
          <p:nvPr/>
        </p:nvSpPr>
        <p:spPr>
          <a:xfrm>
            <a:off x="457200" y="2743200"/>
            <a:ext cx="3840480" cy="365760"/>
          </a:xfrm>
          <a:prstGeom prst="rect">
            <a:avLst/>
          </a:prstGeom>
          <a:noFill/>
          <a:ln/>
        </p:spPr>
        <p:txBody>
          <a:bodyPr wrap="square" rtlCol="0" anchor="ctr"/>
          <a:lstStyle/>
          <a:p>
            <a:pPr algn="ctr" indent="0" marL="0">
              <a:buNone/>
            </a:pPr>
            <a:r>
              <a:rPr lang="en-US" sz="1400" dirty="0">
                <a:solidFill>
                  <a:srgbClr val="B0BEC5"/>
                </a:solidFill>
                <a:latin typeface="Arial" pitchFamily="34" charset="0"/>
                <a:ea typeface="Arial" pitchFamily="34" charset="-122"/>
                <a:cs typeface="Arial" pitchFamily="34" charset="-120"/>
              </a:rPr>
              <a:t>in the United States annually</a:t>
            </a:r>
            <a:endParaRPr lang="en-US" sz="1400" dirty="0"/>
          </a:p>
        </p:txBody>
      </p:sp>
      <p:sp>
        <p:nvSpPr>
          <p:cNvPr id="8" name="Text 6"/>
          <p:cNvSpPr/>
          <p:nvPr/>
        </p:nvSpPr>
        <p:spPr>
          <a:xfrm>
            <a:off x="4572000" y="1097280"/>
            <a:ext cx="4114800" cy="365760"/>
          </a:xfrm>
          <a:prstGeom prst="rect">
            <a:avLst/>
          </a:prstGeom>
          <a:noFill/>
          <a:ln/>
        </p:spPr>
        <p:txBody>
          <a:bodyPr wrap="square" rtlCol="0" anchor="ctr"/>
          <a:lstStyle/>
          <a:p>
            <a:pPr indent="0" marL="0">
              <a:buNone/>
            </a:pPr>
            <a:r>
              <a:rPr lang="en-US" sz="1600" b="1" dirty="0">
                <a:solidFill>
                  <a:srgbClr val="2E4A7A"/>
                </a:solidFill>
                <a:latin typeface="Arial" pitchFamily="34" charset="0"/>
                <a:ea typeface="Arial" pitchFamily="34" charset="-122"/>
                <a:cs typeface="Arial" pitchFamily="34" charset="-120"/>
              </a:rPr>
              <a:t>The Problem</a:t>
            </a:r>
            <a:endParaRPr lang="en-US" sz="1600" dirty="0"/>
          </a:p>
        </p:txBody>
      </p:sp>
      <p:sp>
        <p:nvSpPr>
          <p:cNvPr id="9" name="Text 7"/>
          <p:cNvSpPr/>
          <p:nvPr/>
        </p:nvSpPr>
        <p:spPr>
          <a:xfrm>
            <a:off x="4572000" y="1554480"/>
            <a:ext cx="4114800" cy="914400"/>
          </a:xfrm>
          <a:prstGeom prst="rect">
            <a:avLst/>
          </a:prstGeom>
          <a:noFill/>
          <a:ln/>
        </p:spPr>
        <p:txBody>
          <a:bodyPr wrap="square" rtlCol="0" anchor="ctr"/>
          <a:lstStyle/>
          <a:p>
            <a:pPr indent="0" marL="0">
              <a:buNone/>
            </a:pPr>
            <a:r>
              <a:rPr lang="en-US" sz="1400" dirty="0">
                <a:solidFill>
                  <a:srgbClr val="2D3436"/>
                </a:solidFill>
                <a:latin typeface="Arial" pitchFamily="34" charset="0"/>
                <a:ea typeface="Arial" pitchFamily="34" charset="-122"/>
                <a:cs typeface="Arial" pitchFamily="34" charset="-120"/>
              </a:rPr>
              <a:t>Medical errors rank as the </a:t>
            </a:r>
            <a:pPr indent="0" marL="0">
              <a:buNone/>
            </a:pPr>
            <a:r>
              <a:rPr lang="en-US" sz="1400" b="1" dirty="0">
                <a:solidFill>
                  <a:srgbClr val="2D3436"/>
                </a:solidFill>
                <a:latin typeface="Arial" pitchFamily="34" charset="0"/>
                <a:ea typeface="Arial" pitchFamily="34" charset="-122"/>
                <a:cs typeface="Arial" pitchFamily="34" charset="-120"/>
              </a:rPr>
              <a:t>3rd leading cause of death</a:t>
            </a:r>
            <a:pPr indent="0" marL="0">
              <a:buNone/>
            </a:pPr>
            <a:r>
              <a:rPr lang="en-US" sz="1400" dirty="0">
                <a:solidFill>
                  <a:srgbClr val="2D3436"/>
                </a:solidFill>
                <a:latin typeface="Arial" pitchFamily="34" charset="0"/>
                <a:ea typeface="Arial" pitchFamily="34" charset="-122"/>
                <a:cs typeface="Arial" pitchFamily="34" charset="-120"/>
              </a:rPr>
              <a:t> in the US, ahead of diabetes and respiratory disease.</a:t>
            </a:r>
            <a:endParaRPr lang="en-US" sz="1400" dirty="0"/>
          </a:p>
        </p:txBody>
      </p:sp>
      <p:sp>
        <p:nvSpPr>
          <p:cNvPr id="10" name="Text 8"/>
          <p:cNvSpPr/>
          <p:nvPr/>
        </p:nvSpPr>
        <p:spPr>
          <a:xfrm>
            <a:off x="4572000" y="2468880"/>
            <a:ext cx="4114800" cy="548640"/>
          </a:xfrm>
          <a:prstGeom prst="rect">
            <a:avLst/>
          </a:prstGeom>
          <a:noFill/>
          <a:ln/>
        </p:spPr>
        <p:txBody>
          <a:bodyPr wrap="square" rtlCol="0" anchor="ctr"/>
          <a:lstStyle/>
          <a:p>
            <a:pPr indent="0" marL="0">
              <a:buNone/>
            </a:pPr>
            <a:r>
              <a:rPr lang="en-US" sz="1400" b="1" dirty="0">
                <a:solidFill>
                  <a:srgbClr val="E8913A"/>
                </a:solidFill>
                <a:latin typeface="Arial" pitchFamily="34" charset="0"/>
                <a:ea typeface="Arial" pitchFamily="34" charset="-122"/>
                <a:cs typeface="Arial" pitchFamily="34" charset="-120"/>
              </a:rPr>
              <a:t>1 in 10 patients</a:t>
            </a:r>
            <a:pPr indent="0" marL="0">
              <a:buNone/>
            </a:pPr>
            <a:r>
              <a:rPr lang="en-US" sz="1400" dirty="0">
                <a:solidFill>
                  <a:srgbClr val="2D3436"/>
                </a:solidFill>
                <a:latin typeface="Arial" pitchFamily="34" charset="0"/>
                <a:ea typeface="Arial" pitchFamily="34" charset="-122"/>
                <a:cs typeface="Arial" pitchFamily="34" charset="-120"/>
              </a:rPr>
              <a:t> experience a diagnostic error during their lifetime.</a:t>
            </a:r>
            <a:endParaRPr lang="en-US" sz="1400" dirty="0"/>
          </a:p>
        </p:txBody>
      </p:sp>
      <p:sp>
        <p:nvSpPr>
          <p:cNvPr id="11" name="Shape 9"/>
          <p:cNvSpPr/>
          <p:nvPr/>
        </p:nvSpPr>
        <p:spPr>
          <a:xfrm>
            <a:off x="457200" y="3840480"/>
            <a:ext cx="8229600" cy="731520"/>
          </a:xfrm>
          <a:prstGeom prst="rect">
            <a:avLst>
              <a:gd name="adj" fmla="val 6250"/>
            </a:avLst>
          </a:prstGeom>
          <a:solidFill>
            <a:srgbClr val="EDF2F7"/>
          </a:solidFill>
          <a:ln/>
        </p:spPr>
      </p:sp>
      <p:sp>
        <p:nvSpPr>
          <p:cNvPr id="12" name="Text 10"/>
          <p:cNvSpPr/>
          <p:nvPr/>
        </p:nvSpPr>
        <p:spPr>
          <a:xfrm>
            <a:off x="640080" y="3977640"/>
            <a:ext cx="7863840" cy="457200"/>
          </a:xfrm>
          <a:prstGeom prst="rect">
            <a:avLst/>
          </a:prstGeom>
          <a:noFill/>
          <a:ln/>
        </p:spPr>
        <p:txBody>
          <a:bodyPr wrap="square" rtlCol="0" anchor="ctr"/>
          <a:lstStyle/>
          <a:p>
            <a:pPr algn="ctr" indent="0" marL="0">
              <a:buNone/>
            </a:pPr>
            <a:r>
              <a:rPr lang="en-US" sz="1400" dirty="0">
                <a:solidFill>
                  <a:srgbClr val="2D3436"/>
                </a:solidFill>
                <a:latin typeface="Arial" pitchFamily="34" charset="0"/>
                <a:ea typeface="Arial" pitchFamily="34" charset="-122"/>
                <a:cs typeface="Arial" pitchFamily="34" charset="-120"/>
              </a:rPr>
              <a:t>AI-assisted diagnosis has been shown to reduce error rates by 40-60% in controlled studies.</a:t>
            </a:r>
            <a:endParaRPr lang="en-US" sz="1400" dirty="0"/>
          </a:p>
        </p:txBody>
      </p:sp>
      <p:sp>
        <p:nvSpPr>
          <p:cNvPr id="13" name="Text 11"/>
          <p:cNvSpPr/>
          <p:nvPr/>
        </p:nvSpPr>
        <p:spPr>
          <a:xfrm>
            <a:off x="457200" y="4846320"/>
            <a:ext cx="8229600" cy="228600"/>
          </a:xfrm>
          <a:prstGeom prst="rect">
            <a:avLst/>
          </a:prstGeom>
          <a:noFill/>
          <a:ln/>
        </p:spPr>
        <p:txBody>
          <a:bodyPr wrap="square" rtlCol="0" anchor="ctr"/>
          <a:lstStyle/>
          <a:p>
            <a:pPr algn="ctr" indent="0" marL="0">
              <a:buNone/>
            </a:pPr>
            <a:r>
              <a:rPr lang="en-US" sz="800" dirty="0">
                <a:solidFill>
                  <a:srgbClr val="B0BEC5"/>
                </a:solidFill>
                <a:latin typeface="Arial" pitchFamily="34" charset="0"/>
                <a:ea typeface="Arial" pitchFamily="34" charset="-122"/>
                <a:cs typeface="Arial" pitchFamily="34" charset="-120"/>
              </a:rPr>
              <a:t>Confidential — For Internal Use Only</a:t>
            </a:r>
            <a:endParaRPr lang="en-US" sz="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D1B2A"/>
        </a:solidFill>
      </p:bgPr>
    </p:bg>
    <p:spTree>
      <p:nvGrpSpPr>
        <p:cNvPr id="1" name=""/>
        <p:cNvGrpSpPr/>
        <p:nvPr/>
      </p:nvGrpSpPr>
      <p:grpSpPr>
        <a:xfrm>
          <a:off x="0" y="0"/>
          <a:ext cx="0" cy="0"/>
          <a:chOff x="0" y="0"/>
          <a:chExt cx="0" cy="0"/>
        </a:xfrm>
      </p:grpSpPr>
      <p:sp>
        <p:nvSpPr>
          <p:cNvPr id="2" name="Text 0"/>
          <p:cNvSpPr/>
          <p:nvPr/>
        </p:nvSpPr>
        <p:spPr>
          <a:xfrm>
            <a:off x="457200" y="1097280"/>
            <a:ext cx="8229600" cy="1371600"/>
          </a:xfrm>
          <a:prstGeom prst="rect">
            <a:avLst/>
          </a:prstGeom>
          <a:noFill/>
          <a:ln/>
        </p:spPr>
        <p:txBody>
          <a:bodyPr wrap="square" rtlCol="0" anchor="ctr"/>
          <a:lstStyle/>
          <a:p>
            <a:pPr algn="ctr" indent="0" marL="0">
              <a:buNone/>
            </a:pPr>
            <a:r>
              <a:rPr lang="en-US" sz="9000" b="1" dirty="0">
                <a:solidFill>
                  <a:srgbClr val="E8913A"/>
                </a:solidFill>
                <a:latin typeface="Arial" pitchFamily="34" charset="0"/>
                <a:ea typeface="Arial" pitchFamily="34" charset="-122"/>
                <a:cs typeface="Arial" pitchFamily="34" charset="-120"/>
              </a:rPr>
              <a:t>$150B</a:t>
            </a:r>
            <a:endParaRPr lang="en-US" sz="9000" dirty="0"/>
          </a:p>
        </p:txBody>
      </p:sp>
      <p:sp>
        <p:nvSpPr>
          <p:cNvPr id="3" name="Text 1"/>
          <p:cNvSpPr/>
          <p:nvPr/>
        </p:nvSpPr>
        <p:spPr>
          <a:xfrm>
            <a:off x="457200" y="2560320"/>
            <a:ext cx="8229600" cy="457200"/>
          </a:xfrm>
          <a:prstGeom prst="rect">
            <a:avLst/>
          </a:prstGeom>
          <a:noFill/>
          <a:ln/>
        </p:spPr>
        <p:txBody>
          <a:bodyPr wrap="square" rtlCol="0" anchor="ctr"/>
          <a:lstStyle/>
          <a:p>
            <a:pPr algn="ctr" indent="0" marL="0">
              <a:buNone/>
            </a:pPr>
            <a:r>
              <a:rPr lang="en-US" sz="2000" dirty="0">
                <a:solidFill>
                  <a:srgbClr val="FFFFFF"/>
                </a:solidFill>
                <a:latin typeface="Arial" pitchFamily="34" charset="0"/>
                <a:ea typeface="Arial" pitchFamily="34" charset="-122"/>
                <a:cs typeface="Arial" pitchFamily="34" charset="-120"/>
              </a:rPr>
              <a:t>Projected Global AI Healthcare Market by 2030</a:t>
            </a:r>
            <a:endParaRPr lang="en-US" sz="2000" dirty="0"/>
          </a:p>
        </p:txBody>
      </p:sp>
      <p:sp>
        <p:nvSpPr>
          <p:cNvPr id="4" name="Text 2"/>
          <p:cNvSpPr/>
          <p:nvPr/>
        </p:nvSpPr>
        <p:spPr>
          <a:xfrm>
            <a:off x="457200" y="3108960"/>
            <a:ext cx="8229600" cy="365760"/>
          </a:xfrm>
          <a:prstGeom prst="rect">
            <a:avLst/>
          </a:prstGeom>
          <a:noFill/>
          <a:ln/>
        </p:spPr>
        <p:txBody>
          <a:bodyPr wrap="square" rtlCol="0" anchor="ctr"/>
          <a:lstStyle/>
          <a:p>
            <a:pPr algn="ctr" indent="0" marL="0">
              <a:buNone/>
            </a:pPr>
            <a:r>
              <a:rPr lang="en-US" sz="1600" dirty="0">
                <a:solidFill>
                  <a:srgbClr val="2E4A7A"/>
                </a:solidFill>
                <a:latin typeface="Arial" pitchFamily="34" charset="0"/>
                <a:ea typeface="Arial" pitchFamily="34" charset="-122"/>
                <a:cs typeface="Arial" pitchFamily="34" charset="-120"/>
              </a:rPr>
              <a:t>40% Compound Annual Growth Rate (CAGR)</a:t>
            </a:r>
            <a:endParaRPr lang="en-US" sz="1600" dirty="0"/>
          </a:p>
        </p:txBody>
      </p:sp>
      <p:sp>
        <p:nvSpPr>
          <p:cNvPr id="5" name="Text 3"/>
          <p:cNvSpPr/>
          <p:nvPr/>
        </p:nvSpPr>
        <p:spPr>
          <a:xfrm>
            <a:off x="1371600" y="3840480"/>
            <a:ext cx="2286000" cy="548640"/>
          </a:xfrm>
          <a:prstGeom prst="rect">
            <a:avLst/>
          </a:prstGeom>
          <a:noFill/>
          <a:ln/>
        </p:spPr>
        <p:txBody>
          <a:bodyPr wrap="square" rtlCol="0" anchor="ctr"/>
          <a:lstStyle/>
          <a:p>
            <a:pPr algn="ctr" indent="0" marL="0">
              <a:buNone/>
            </a:pPr>
            <a:r>
              <a:rPr lang="en-US" sz="2800" b="1" dirty="0">
                <a:solidFill>
                  <a:srgbClr val="E8913A"/>
                </a:solidFill>
                <a:latin typeface="Arial" pitchFamily="34" charset="0"/>
                <a:ea typeface="Arial" pitchFamily="34" charset="-122"/>
                <a:cs typeface="Arial" pitchFamily="34" charset="-120"/>
              </a:rPr>
              <a:t>2024</a:t>
            </a:r>
            <a:endParaRPr lang="en-US" sz="2800" dirty="0"/>
          </a:p>
        </p:txBody>
      </p:sp>
      <p:sp>
        <p:nvSpPr>
          <p:cNvPr id="6" name="Text 4"/>
          <p:cNvSpPr/>
          <p:nvPr/>
        </p:nvSpPr>
        <p:spPr>
          <a:xfrm>
            <a:off x="1371600" y="4297680"/>
            <a:ext cx="2286000" cy="365760"/>
          </a:xfrm>
          <a:prstGeom prst="rect">
            <a:avLst/>
          </a:prstGeom>
          <a:noFill/>
          <a:ln/>
        </p:spPr>
        <p:txBody>
          <a:bodyPr wrap="square" rtlCol="0" anchor="ctr"/>
          <a:lstStyle/>
          <a:p>
            <a:pPr algn="ctr" indent="0" marL="0">
              <a:buNone/>
            </a:pPr>
            <a:r>
              <a:rPr lang="en-US" sz="1200" dirty="0">
                <a:solidFill>
                  <a:srgbClr val="B0BEC5"/>
                </a:solidFill>
                <a:latin typeface="Arial" pitchFamily="34" charset="0"/>
                <a:ea typeface="Arial" pitchFamily="34" charset="-122"/>
                <a:cs typeface="Arial" pitchFamily="34" charset="-120"/>
              </a:rPr>
              <a:t>Market Size ($27B)</a:t>
            </a:r>
            <a:endParaRPr lang="en-US" sz="1200" dirty="0"/>
          </a:p>
        </p:txBody>
      </p:sp>
      <p:sp>
        <p:nvSpPr>
          <p:cNvPr id="7" name="Text 5"/>
          <p:cNvSpPr/>
          <p:nvPr/>
        </p:nvSpPr>
        <p:spPr>
          <a:xfrm>
            <a:off x="4114800" y="3840480"/>
            <a:ext cx="2286000" cy="548640"/>
          </a:xfrm>
          <a:prstGeom prst="rect">
            <a:avLst/>
          </a:prstGeom>
          <a:noFill/>
          <a:ln/>
        </p:spPr>
        <p:txBody>
          <a:bodyPr wrap="square" rtlCol="0" anchor="ctr"/>
          <a:lstStyle/>
          <a:p>
            <a:pPr algn="ctr" indent="0" marL="0">
              <a:buNone/>
            </a:pPr>
            <a:r>
              <a:rPr lang="en-US" sz="2800" b="1" dirty="0">
                <a:solidFill>
                  <a:srgbClr val="E8913A"/>
                </a:solidFill>
                <a:latin typeface="Arial" pitchFamily="34" charset="0"/>
                <a:ea typeface="Arial" pitchFamily="34" charset="-122"/>
                <a:cs typeface="Arial" pitchFamily="34" charset="-120"/>
              </a:rPr>
              <a:t>6x</a:t>
            </a:r>
            <a:endParaRPr lang="en-US" sz="2800" dirty="0"/>
          </a:p>
        </p:txBody>
      </p:sp>
      <p:sp>
        <p:nvSpPr>
          <p:cNvPr id="8" name="Text 6"/>
          <p:cNvSpPr/>
          <p:nvPr/>
        </p:nvSpPr>
        <p:spPr>
          <a:xfrm>
            <a:off x="4114800" y="4297680"/>
            <a:ext cx="2286000" cy="365760"/>
          </a:xfrm>
          <a:prstGeom prst="rect">
            <a:avLst/>
          </a:prstGeom>
          <a:noFill/>
          <a:ln/>
        </p:spPr>
        <p:txBody>
          <a:bodyPr wrap="square" rtlCol="0" anchor="ctr"/>
          <a:lstStyle/>
          <a:p>
            <a:pPr algn="ctr" indent="0" marL="0">
              <a:buNone/>
            </a:pPr>
            <a:r>
              <a:rPr lang="en-US" sz="1200" dirty="0">
                <a:solidFill>
                  <a:srgbClr val="B0BEC5"/>
                </a:solidFill>
                <a:latin typeface="Arial" pitchFamily="34" charset="0"/>
                <a:ea typeface="Arial" pitchFamily="34" charset="-122"/>
                <a:cs typeface="Arial" pitchFamily="34" charset="-120"/>
              </a:rPr>
              <a:t>Projected Growth</a:t>
            </a:r>
            <a:endParaRPr lang="en-US" sz="1200" dirty="0"/>
          </a:p>
        </p:txBody>
      </p:sp>
      <p:sp>
        <p:nvSpPr>
          <p:cNvPr id="9" name="Text 7"/>
          <p:cNvSpPr/>
          <p:nvPr/>
        </p:nvSpPr>
        <p:spPr>
          <a:xfrm>
            <a:off x="6858000" y="3840480"/>
            <a:ext cx="2286000" cy="548640"/>
          </a:xfrm>
          <a:prstGeom prst="rect">
            <a:avLst/>
          </a:prstGeom>
          <a:noFill/>
          <a:ln/>
        </p:spPr>
        <p:txBody>
          <a:bodyPr wrap="square" rtlCol="0" anchor="ctr"/>
          <a:lstStyle/>
          <a:p>
            <a:pPr algn="ctr" indent="0" marL="0">
              <a:buNone/>
            </a:pPr>
            <a:r>
              <a:rPr lang="en-US" sz="2800" b="1" dirty="0">
                <a:solidFill>
                  <a:srgbClr val="E8913A"/>
                </a:solidFill>
                <a:latin typeface="Arial" pitchFamily="34" charset="0"/>
                <a:ea typeface="Arial" pitchFamily="34" charset="-122"/>
                <a:cs typeface="Arial" pitchFamily="34" charset="-120"/>
              </a:rPr>
              <a:t>2026</a:t>
            </a:r>
            <a:endParaRPr lang="en-US" sz="2800" dirty="0"/>
          </a:p>
        </p:txBody>
      </p:sp>
      <p:sp>
        <p:nvSpPr>
          <p:cNvPr id="10" name="Text 8"/>
          <p:cNvSpPr/>
          <p:nvPr/>
        </p:nvSpPr>
        <p:spPr>
          <a:xfrm>
            <a:off x="6858000" y="4297680"/>
            <a:ext cx="2286000" cy="365760"/>
          </a:xfrm>
          <a:prstGeom prst="rect">
            <a:avLst/>
          </a:prstGeom>
          <a:noFill/>
          <a:ln/>
        </p:spPr>
        <p:txBody>
          <a:bodyPr wrap="square" rtlCol="0" anchor="ctr"/>
          <a:lstStyle/>
          <a:p>
            <a:pPr algn="ctr" indent="0" marL="0">
              <a:buNone/>
            </a:pPr>
            <a:r>
              <a:rPr lang="en-US" sz="1200" dirty="0">
                <a:solidFill>
                  <a:srgbClr val="B0BEC5"/>
                </a:solidFill>
                <a:latin typeface="Arial" pitchFamily="34" charset="0"/>
                <a:ea typeface="Arial" pitchFamily="34" charset="-122"/>
                <a:cs typeface="Arial" pitchFamily="34" charset="-120"/>
              </a:rPr>
              <a:t>Current Phase</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B2A4A"/>
          </a:solidFill>
          <a:ln/>
        </p:spPr>
      </p:sp>
      <p:sp>
        <p:nvSpPr>
          <p:cNvPr id="3" name="Text 1"/>
          <p:cNvSpPr/>
          <p:nvPr/>
        </p:nvSpPr>
        <p:spPr>
          <a:xfrm>
            <a:off x="457200" y="182880"/>
            <a:ext cx="8229600" cy="457200"/>
          </a:xfrm>
          <a:prstGeom prst="rect">
            <a:avLst/>
          </a:prstGeom>
          <a:noFill/>
          <a:ln/>
        </p:spPr>
        <p:txBody>
          <a:bodyPr wrap="square" lIns="0" tIns="0" rIns="0" bIns="0" rtlCol="0" anchor="ctr"/>
          <a:lstStyle/>
          <a:p>
            <a:pPr indent="0" marL="0">
              <a:buNone/>
            </a:pPr>
            <a:r>
              <a:rPr lang="en-US" sz="2400" b="1" dirty="0">
                <a:solidFill>
                  <a:srgbClr val="FFFFFF"/>
                </a:solidFill>
                <a:latin typeface="Arial" pitchFamily="34" charset="0"/>
                <a:ea typeface="Arial" pitchFamily="34" charset="-122"/>
                <a:cs typeface="Arial" pitchFamily="34" charset="-120"/>
              </a:rPr>
              <a:t>Global AI Healthcare Market (2026)</a:t>
            </a:r>
            <a:endParaRPr lang="en-US" sz="2400" dirty="0"/>
          </a:p>
        </p:txBody>
      </p:sp>
      <p:graphicFrame>
        <p:nvGraphicFramePr>
          <p:cNvPr id="4" name="Chart 0" descr=""/>
          <p:cNvGraphicFramePr/>
          <p:nvPr/>
        </p:nvGraphicFramePr>
        <p:xfrm>
          <a:off x="457200" y="1005840"/>
          <a:ext cx="8229600" cy="3291840"/>
        </p:xfrm>
        <a:graphic xmlns:a="http://schemas.openxmlformats.org/drawingml/2006/main">
          <a:graphicData uri="http://schemas.openxmlformats.org/drawingml/2006/chart">
            <c:chart xmlns:c="http://schemas.openxmlformats.org/drawingml/2006/chart" r:id="rId1"/>
          </a:graphicData>
        </a:graphic>
      </p:graphicFrame>
      <p:sp>
        <p:nvSpPr>
          <p:cNvPr id="5" name="Text 2"/>
          <p:cNvSpPr/>
          <p:nvPr/>
        </p:nvSpPr>
        <p:spPr>
          <a:xfrm>
            <a:off x="457200" y="4572000"/>
            <a:ext cx="8229600" cy="274320"/>
          </a:xfrm>
          <a:prstGeom prst="rect">
            <a:avLst/>
          </a:prstGeom>
          <a:noFill/>
          <a:ln/>
        </p:spPr>
        <p:txBody>
          <a:bodyPr wrap="square" rtlCol="0" anchor="ctr"/>
          <a:lstStyle/>
          <a:p>
            <a:pPr indent="0" marL="0">
              <a:buNone/>
            </a:pPr>
            <a:r>
              <a:rPr lang="en-US" sz="900" dirty="0">
                <a:solidFill>
                  <a:srgbClr val="B0BEC5"/>
                </a:solidFill>
                <a:latin typeface="Arial" pitchFamily="34" charset="0"/>
                <a:ea typeface="Arial" pitchFamily="34" charset="-122"/>
                <a:cs typeface="Arial" pitchFamily="34" charset="-120"/>
              </a:rPr>
              <a:t>Values in USD billions. Source: Industry analysis 2026.</a:t>
            </a:r>
            <a:endParaRPr lang="en-US" sz="900" dirty="0"/>
          </a:p>
        </p:txBody>
      </p:sp>
      <p:sp>
        <p:nvSpPr>
          <p:cNvPr id="6" name="Text 3"/>
          <p:cNvSpPr/>
          <p:nvPr/>
        </p:nvSpPr>
        <p:spPr>
          <a:xfrm>
            <a:off x="457200" y="4846320"/>
            <a:ext cx="8229600" cy="228600"/>
          </a:xfrm>
          <a:prstGeom prst="rect">
            <a:avLst/>
          </a:prstGeom>
          <a:noFill/>
          <a:ln/>
        </p:spPr>
        <p:txBody>
          <a:bodyPr wrap="square" rtlCol="0" anchor="ctr"/>
          <a:lstStyle/>
          <a:p>
            <a:pPr algn="ctr" indent="0" marL="0">
              <a:buNone/>
            </a:pPr>
            <a:r>
              <a:rPr lang="en-US" sz="800" dirty="0">
                <a:solidFill>
                  <a:srgbClr val="B0BEC5"/>
                </a:solidFill>
                <a:latin typeface="Arial" pitchFamily="34" charset="0"/>
                <a:ea typeface="Arial" pitchFamily="34" charset="-122"/>
                <a:cs typeface="Arial" pitchFamily="34" charset="-120"/>
              </a:rPr>
              <a:t>Confidential — For Internal Use Only</a:t>
            </a:r>
            <a:endParaRPr lang="en-US" sz="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B2A4A"/>
          </a:solidFill>
          <a:ln/>
        </p:spPr>
      </p:sp>
      <p:sp>
        <p:nvSpPr>
          <p:cNvPr id="3" name="Text 1"/>
          <p:cNvSpPr/>
          <p:nvPr/>
        </p:nvSpPr>
        <p:spPr>
          <a:xfrm>
            <a:off x="457200" y="182880"/>
            <a:ext cx="8229600" cy="457200"/>
          </a:xfrm>
          <a:prstGeom prst="rect">
            <a:avLst/>
          </a:prstGeom>
          <a:noFill/>
          <a:ln/>
        </p:spPr>
        <p:txBody>
          <a:bodyPr wrap="square" lIns="0" tIns="0" rIns="0" bIns="0" rtlCol="0" anchor="ctr"/>
          <a:lstStyle/>
          <a:p>
            <a:pPr indent="0" marL="0">
              <a:buNone/>
            </a:pPr>
            <a:r>
              <a:rPr lang="en-US" sz="2400" b="1" dirty="0">
                <a:solidFill>
                  <a:srgbClr val="FFFFFF"/>
                </a:solidFill>
                <a:latin typeface="Arial" pitchFamily="34" charset="0"/>
                <a:ea typeface="Arial" pitchFamily="34" charset="-122"/>
                <a:cs typeface="Arial" pitchFamily="34" charset="-120"/>
              </a:rPr>
              <a:t>AI Healthcare by Category</a:t>
            </a:r>
            <a:endParaRPr lang="en-US" sz="2400" dirty="0"/>
          </a:p>
        </p:txBody>
      </p:sp>
      <p:graphicFrame>
        <p:nvGraphicFramePr>
          <p:cNvPr id="4" name="Chart 0" descr=""/>
          <p:cNvGraphicFramePr/>
          <p:nvPr/>
        </p:nvGraphicFramePr>
        <p:xfrm>
          <a:off x="274320" y="822960"/>
          <a:ext cx="5029200" cy="3657600"/>
        </p:xfrm>
        <a:graphic xmlns:a="http://schemas.openxmlformats.org/drawingml/2006/main">
          <a:graphicData uri="http://schemas.openxmlformats.org/drawingml/2006/chart">
            <c:chart xmlns:c="http://schemas.openxmlformats.org/drawingml/2006/chart" r:id="rId1"/>
          </a:graphicData>
        </a:graphic>
      </p:graphicFrame>
      <p:sp>
        <p:nvSpPr>
          <p:cNvPr id="5" name="Shape 2"/>
          <p:cNvSpPr/>
          <p:nvPr/>
        </p:nvSpPr>
        <p:spPr>
          <a:xfrm>
            <a:off x="5486400" y="1005840"/>
            <a:ext cx="228600" cy="320040"/>
          </a:xfrm>
          <a:prstGeom prst="rect">
            <a:avLst/>
          </a:prstGeom>
          <a:solidFill>
            <a:srgbClr val="2E4A7A"/>
          </a:solidFill>
          <a:ln/>
        </p:spPr>
      </p:sp>
      <p:sp>
        <p:nvSpPr>
          <p:cNvPr id="6" name="Text 3"/>
          <p:cNvSpPr/>
          <p:nvPr/>
        </p:nvSpPr>
        <p:spPr>
          <a:xfrm>
            <a:off x="5852160" y="1005840"/>
            <a:ext cx="1828800" cy="320040"/>
          </a:xfrm>
          <a:prstGeom prst="rect">
            <a:avLst/>
          </a:prstGeom>
          <a:noFill/>
          <a:ln/>
        </p:spPr>
        <p:txBody>
          <a:bodyPr wrap="square" rtlCol="0" anchor="ctr"/>
          <a:lstStyle/>
          <a:p>
            <a:pPr indent="0" marL="0">
              <a:buNone/>
            </a:pPr>
            <a:r>
              <a:rPr lang="en-US" sz="1300" dirty="0">
                <a:solidFill>
                  <a:srgbClr val="2D3436"/>
                </a:solidFill>
                <a:latin typeface="Arial" pitchFamily="34" charset="0"/>
                <a:ea typeface="Arial" pitchFamily="34" charset="-122"/>
                <a:cs typeface="Arial" pitchFamily="34" charset="-120"/>
              </a:rPr>
              <a:t>Diagnostics</a:t>
            </a:r>
            <a:endParaRPr lang="en-US" sz="1300" dirty="0"/>
          </a:p>
        </p:txBody>
      </p:sp>
      <p:sp>
        <p:nvSpPr>
          <p:cNvPr id="7" name="Text 4"/>
          <p:cNvSpPr/>
          <p:nvPr/>
        </p:nvSpPr>
        <p:spPr>
          <a:xfrm>
            <a:off x="7772400" y="1005840"/>
            <a:ext cx="914400" cy="320040"/>
          </a:xfrm>
          <a:prstGeom prst="rect">
            <a:avLst/>
          </a:prstGeom>
          <a:noFill/>
          <a:ln/>
        </p:spPr>
        <p:txBody>
          <a:bodyPr wrap="square" rtlCol="0" anchor="ctr"/>
          <a:lstStyle/>
          <a:p>
            <a:pPr algn="r" indent="0" marL="0">
              <a:buNone/>
            </a:pPr>
            <a:r>
              <a:rPr lang="en-US" sz="1300" b="1" dirty="0">
                <a:solidFill>
                  <a:srgbClr val="2D3436"/>
                </a:solidFill>
                <a:latin typeface="Arial" pitchFamily="34" charset="0"/>
                <a:ea typeface="Arial" pitchFamily="34" charset="-122"/>
                <a:cs typeface="Arial" pitchFamily="34" charset="-120"/>
              </a:rPr>
              <a:t>30%</a:t>
            </a:r>
            <a:endParaRPr lang="en-US" sz="1300" dirty="0"/>
          </a:p>
        </p:txBody>
      </p:sp>
      <p:sp>
        <p:nvSpPr>
          <p:cNvPr id="8" name="Shape 5"/>
          <p:cNvSpPr/>
          <p:nvPr/>
        </p:nvSpPr>
        <p:spPr>
          <a:xfrm>
            <a:off x="5486400" y="1691640"/>
            <a:ext cx="228600" cy="320040"/>
          </a:xfrm>
          <a:prstGeom prst="rect">
            <a:avLst/>
          </a:prstGeom>
          <a:solidFill>
            <a:srgbClr val="E8913A"/>
          </a:solidFill>
          <a:ln/>
        </p:spPr>
      </p:sp>
      <p:sp>
        <p:nvSpPr>
          <p:cNvPr id="9" name="Text 6"/>
          <p:cNvSpPr/>
          <p:nvPr/>
        </p:nvSpPr>
        <p:spPr>
          <a:xfrm>
            <a:off x="5852160" y="1691640"/>
            <a:ext cx="1828800" cy="320040"/>
          </a:xfrm>
          <a:prstGeom prst="rect">
            <a:avLst/>
          </a:prstGeom>
          <a:noFill/>
          <a:ln/>
        </p:spPr>
        <p:txBody>
          <a:bodyPr wrap="square" rtlCol="0" anchor="ctr"/>
          <a:lstStyle/>
          <a:p>
            <a:pPr indent="0" marL="0">
              <a:buNone/>
            </a:pPr>
            <a:r>
              <a:rPr lang="en-US" sz="1300" dirty="0">
                <a:solidFill>
                  <a:srgbClr val="2D3436"/>
                </a:solidFill>
                <a:latin typeface="Arial" pitchFamily="34" charset="0"/>
                <a:ea typeface="Arial" pitchFamily="34" charset="-122"/>
                <a:cs typeface="Arial" pitchFamily="34" charset="-120"/>
              </a:rPr>
              <a:t>Drug Discovery</a:t>
            </a:r>
            <a:endParaRPr lang="en-US" sz="1300" dirty="0"/>
          </a:p>
        </p:txBody>
      </p:sp>
      <p:sp>
        <p:nvSpPr>
          <p:cNvPr id="10" name="Text 7"/>
          <p:cNvSpPr/>
          <p:nvPr/>
        </p:nvSpPr>
        <p:spPr>
          <a:xfrm>
            <a:off x="7772400" y="1691640"/>
            <a:ext cx="914400" cy="320040"/>
          </a:xfrm>
          <a:prstGeom prst="rect">
            <a:avLst/>
          </a:prstGeom>
          <a:noFill/>
          <a:ln/>
        </p:spPr>
        <p:txBody>
          <a:bodyPr wrap="square" rtlCol="0" anchor="ctr"/>
          <a:lstStyle/>
          <a:p>
            <a:pPr algn="r" indent="0" marL="0">
              <a:buNone/>
            </a:pPr>
            <a:r>
              <a:rPr lang="en-US" sz="1300" b="1" dirty="0">
                <a:solidFill>
                  <a:srgbClr val="2D3436"/>
                </a:solidFill>
                <a:latin typeface="Arial" pitchFamily="34" charset="0"/>
                <a:ea typeface="Arial" pitchFamily="34" charset="-122"/>
                <a:cs typeface="Arial" pitchFamily="34" charset="-120"/>
              </a:rPr>
              <a:t>25%</a:t>
            </a:r>
            <a:endParaRPr lang="en-US" sz="1300" dirty="0"/>
          </a:p>
        </p:txBody>
      </p:sp>
      <p:sp>
        <p:nvSpPr>
          <p:cNvPr id="11" name="Shape 8"/>
          <p:cNvSpPr/>
          <p:nvPr/>
        </p:nvSpPr>
        <p:spPr>
          <a:xfrm>
            <a:off x="5486400" y="2377440"/>
            <a:ext cx="228600" cy="320040"/>
          </a:xfrm>
          <a:prstGeom prst="rect">
            <a:avLst/>
          </a:prstGeom>
          <a:solidFill>
            <a:srgbClr val="5BA0D9"/>
          </a:solidFill>
          <a:ln/>
        </p:spPr>
      </p:sp>
      <p:sp>
        <p:nvSpPr>
          <p:cNvPr id="12" name="Text 9"/>
          <p:cNvSpPr/>
          <p:nvPr/>
        </p:nvSpPr>
        <p:spPr>
          <a:xfrm>
            <a:off x="5852160" y="2377440"/>
            <a:ext cx="1828800" cy="320040"/>
          </a:xfrm>
          <a:prstGeom prst="rect">
            <a:avLst/>
          </a:prstGeom>
          <a:noFill/>
          <a:ln/>
        </p:spPr>
        <p:txBody>
          <a:bodyPr wrap="square" rtlCol="0" anchor="ctr"/>
          <a:lstStyle/>
          <a:p>
            <a:pPr indent="0" marL="0">
              <a:buNone/>
            </a:pPr>
            <a:r>
              <a:rPr lang="en-US" sz="1300" dirty="0">
                <a:solidFill>
                  <a:srgbClr val="2D3436"/>
                </a:solidFill>
                <a:latin typeface="Arial" pitchFamily="34" charset="0"/>
                <a:ea typeface="Arial" pitchFamily="34" charset="-122"/>
                <a:cs typeface="Arial" pitchFamily="34" charset="-120"/>
              </a:rPr>
              <a:t>Robotics</a:t>
            </a:r>
            <a:endParaRPr lang="en-US" sz="1300" dirty="0"/>
          </a:p>
        </p:txBody>
      </p:sp>
      <p:sp>
        <p:nvSpPr>
          <p:cNvPr id="13" name="Text 10"/>
          <p:cNvSpPr/>
          <p:nvPr/>
        </p:nvSpPr>
        <p:spPr>
          <a:xfrm>
            <a:off x="7772400" y="2377440"/>
            <a:ext cx="914400" cy="320040"/>
          </a:xfrm>
          <a:prstGeom prst="rect">
            <a:avLst/>
          </a:prstGeom>
          <a:noFill/>
          <a:ln/>
        </p:spPr>
        <p:txBody>
          <a:bodyPr wrap="square" rtlCol="0" anchor="ctr"/>
          <a:lstStyle/>
          <a:p>
            <a:pPr algn="r" indent="0" marL="0">
              <a:buNone/>
            </a:pPr>
            <a:r>
              <a:rPr lang="en-US" sz="1300" b="1" dirty="0">
                <a:solidFill>
                  <a:srgbClr val="2D3436"/>
                </a:solidFill>
                <a:latin typeface="Arial" pitchFamily="34" charset="0"/>
                <a:ea typeface="Arial" pitchFamily="34" charset="-122"/>
                <a:cs typeface="Arial" pitchFamily="34" charset="-120"/>
              </a:rPr>
              <a:t>20%</a:t>
            </a:r>
            <a:endParaRPr lang="en-US" sz="1300" dirty="0"/>
          </a:p>
        </p:txBody>
      </p:sp>
      <p:sp>
        <p:nvSpPr>
          <p:cNvPr id="14" name="Shape 11"/>
          <p:cNvSpPr/>
          <p:nvPr/>
        </p:nvSpPr>
        <p:spPr>
          <a:xfrm>
            <a:off x="5486400" y="3063240"/>
            <a:ext cx="228600" cy="320040"/>
          </a:xfrm>
          <a:prstGeom prst="rect">
            <a:avLst/>
          </a:prstGeom>
          <a:solidFill>
            <a:srgbClr val="7EC8A0"/>
          </a:solidFill>
          <a:ln/>
        </p:spPr>
      </p:sp>
      <p:sp>
        <p:nvSpPr>
          <p:cNvPr id="15" name="Text 12"/>
          <p:cNvSpPr/>
          <p:nvPr/>
        </p:nvSpPr>
        <p:spPr>
          <a:xfrm>
            <a:off x="5852160" y="3063240"/>
            <a:ext cx="1828800" cy="320040"/>
          </a:xfrm>
          <a:prstGeom prst="rect">
            <a:avLst/>
          </a:prstGeom>
          <a:noFill/>
          <a:ln/>
        </p:spPr>
        <p:txBody>
          <a:bodyPr wrap="square" rtlCol="0" anchor="ctr"/>
          <a:lstStyle/>
          <a:p>
            <a:pPr indent="0" marL="0">
              <a:buNone/>
            </a:pPr>
            <a:r>
              <a:rPr lang="en-US" sz="1300" dirty="0">
                <a:solidFill>
                  <a:srgbClr val="2D3436"/>
                </a:solidFill>
                <a:latin typeface="Arial" pitchFamily="34" charset="0"/>
                <a:ea typeface="Arial" pitchFamily="34" charset="-122"/>
                <a:cs typeface="Arial" pitchFamily="34" charset="-120"/>
              </a:rPr>
              <a:t>Admin</a:t>
            </a:r>
            <a:endParaRPr lang="en-US" sz="1300" dirty="0"/>
          </a:p>
        </p:txBody>
      </p:sp>
      <p:sp>
        <p:nvSpPr>
          <p:cNvPr id="16" name="Text 13"/>
          <p:cNvSpPr/>
          <p:nvPr/>
        </p:nvSpPr>
        <p:spPr>
          <a:xfrm>
            <a:off x="7772400" y="3063240"/>
            <a:ext cx="914400" cy="320040"/>
          </a:xfrm>
          <a:prstGeom prst="rect">
            <a:avLst/>
          </a:prstGeom>
          <a:noFill/>
          <a:ln/>
        </p:spPr>
        <p:txBody>
          <a:bodyPr wrap="square" rtlCol="0" anchor="ctr"/>
          <a:lstStyle/>
          <a:p>
            <a:pPr algn="r" indent="0" marL="0">
              <a:buNone/>
            </a:pPr>
            <a:r>
              <a:rPr lang="en-US" sz="1300" b="1" dirty="0">
                <a:solidFill>
                  <a:srgbClr val="2D3436"/>
                </a:solidFill>
                <a:latin typeface="Arial" pitchFamily="34" charset="0"/>
                <a:ea typeface="Arial" pitchFamily="34" charset="-122"/>
                <a:cs typeface="Arial" pitchFamily="34" charset="-120"/>
              </a:rPr>
              <a:t>15%</a:t>
            </a:r>
            <a:endParaRPr lang="en-US" sz="1300" dirty="0"/>
          </a:p>
        </p:txBody>
      </p:sp>
      <p:sp>
        <p:nvSpPr>
          <p:cNvPr id="17" name="Shape 14"/>
          <p:cNvSpPr/>
          <p:nvPr/>
        </p:nvSpPr>
        <p:spPr>
          <a:xfrm>
            <a:off x="5486400" y="3749040"/>
            <a:ext cx="228600" cy="320040"/>
          </a:xfrm>
          <a:prstGeom prst="rect">
            <a:avLst/>
          </a:prstGeom>
          <a:solidFill>
            <a:srgbClr val="D4556B"/>
          </a:solidFill>
          <a:ln/>
        </p:spPr>
      </p:sp>
      <p:sp>
        <p:nvSpPr>
          <p:cNvPr id="18" name="Text 15"/>
          <p:cNvSpPr/>
          <p:nvPr/>
        </p:nvSpPr>
        <p:spPr>
          <a:xfrm>
            <a:off x="5852160" y="3749040"/>
            <a:ext cx="1828800" cy="320040"/>
          </a:xfrm>
          <a:prstGeom prst="rect">
            <a:avLst/>
          </a:prstGeom>
          <a:noFill/>
          <a:ln/>
        </p:spPr>
        <p:txBody>
          <a:bodyPr wrap="square" rtlCol="0" anchor="ctr"/>
          <a:lstStyle/>
          <a:p>
            <a:pPr indent="0" marL="0">
              <a:buNone/>
            </a:pPr>
            <a:r>
              <a:rPr lang="en-US" sz="1300" dirty="0">
                <a:solidFill>
                  <a:srgbClr val="2D3436"/>
                </a:solidFill>
                <a:latin typeface="Arial" pitchFamily="34" charset="0"/>
                <a:ea typeface="Arial" pitchFamily="34" charset="-122"/>
                <a:cs typeface="Arial" pitchFamily="34" charset="-120"/>
              </a:rPr>
              <a:t>Monitoring</a:t>
            </a:r>
            <a:endParaRPr lang="en-US" sz="1300" dirty="0"/>
          </a:p>
        </p:txBody>
      </p:sp>
      <p:sp>
        <p:nvSpPr>
          <p:cNvPr id="19" name="Text 16"/>
          <p:cNvSpPr/>
          <p:nvPr/>
        </p:nvSpPr>
        <p:spPr>
          <a:xfrm>
            <a:off x="7772400" y="3749040"/>
            <a:ext cx="914400" cy="320040"/>
          </a:xfrm>
          <a:prstGeom prst="rect">
            <a:avLst/>
          </a:prstGeom>
          <a:noFill/>
          <a:ln/>
        </p:spPr>
        <p:txBody>
          <a:bodyPr wrap="square" rtlCol="0" anchor="ctr"/>
          <a:lstStyle/>
          <a:p>
            <a:pPr algn="r" indent="0" marL="0">
              <a:buNone/>
            </a:pPr>
            <a:r>
              <a:rPr lang="en-US" sz="1300" b="1" dirty="0">
                <a:solidFill>
                  <a:srgbClr val="2D3436"/>
                </a:solidFill>
                <a:latin typeface="Arial" pitchFamily="34" charset="0"/>
                <a:ea typeface="Arial" pitchFamily="34" charset="-122"/>
                <a:cs typeface="Arial" pitchFamily="34" charset="-120"/>
              </a:rPr>
              <a:t>10%</a:t>
            </a:r>
            <a:endParaRPr lang="en-US" sz="1300" dirty="0"/>
          </a:p>
        </p:txBody>
      </p:sp>
      <p:sp>
        <p:nvSpPr>
          <p:cNvPr id="20" name="Text 17"/>
          <p:cNvSpPr/>
          <p:nvPr/>
        </p:nvSpPr>
        <p:spPr>
          <a:xfrm>
            <a:off x="5486400" y="4297680"/>
            <a:ext cx="3200400" cy="548640"/>
          </a:xfrm>
          <a:prstGeom prst="rect">
            <a:avLst/>
          </a:prstGeom>
          <a:noFill/>
          <a:ln/>
        </p:spPr>
        <p:txBody>
          <a:bodyPr wrap="square" rtlCol="0" anchor="ctr"/>
          <a:lstStyle/>
          <a:p>
            <a:pPr indent="0" marL="0">
              <a:buNone/>
            </a:pPr>
            <a:r>
              <a:rPr lang="en-US" sz="1100" i="1" dirty="0">
                <a:solidFill>
                  <a:srgbClr val="B0BEC5"/>
                </a:solidFill>
                <a:latin typeface="Arial" pitchFamily="34" charset="0"/>
                <a:ea typeface="Arial" pitchFamily="34" charset="-122"/>
                <a:cs typeface="Arial" pitchFamily="34" charset="-120"/>
              </a:rPr>
              <a:t>Diagnostics leads due to radiology AI maturity and FDA clearance pathway.</a:t>
            </a:r>
            <a:endParaRPr lang="en-US" sz="1100" dirty="0"/>
          </a:p>
        </p:txBody>
      </p:sp>
      <p:sp>
        <p:nvSpPr>
          <p:cNvPr id="21" name="Text 18"/>
          <p:cNvSpPr/>
          <p:nvPr/>
        </p:nvSpPr>
        <p:spPr>
          <a:xfrm>
            <a:off x="457200" y="4846320"/>
            <a:ext cx="8229600" cy="228600"/>
          </a:xfrm>
          <a:prstGeom prst="rect">
            <a:avLst/>
          </a:prstGeom>
          <a:noFill/>
          <a:ln/>
        </p:spPr>
        <p:txBody>
          <a:bodyPr wrap="square" rtlCol="0" anchor="ctr"/>
          <a:lstStyle/>
          <a:p>
            <a:pPr algn="ctr" indent="0" marL="0">
              <a:buNone/>
            </a:pPr>
            <a:r>
              <a:rPr lang="en-US" sz="800" dirty="0">
                <a:solidFill>
                  <a:srgbClr val="B0BEC5"/>
                </a:solidFill>
                <a:latin typeface="Arial" pitchFamily="34" charset="0"/>
                <a:ea typeface="Arial" pitchFamily="34" charset="-122"/>
                <a:cs typeface="Arial" pitchFamily="34" charset="-120"/>
              </a:rPr>
              <a:t>Confidential — For Internal Use Only</a:t>
            </a:r>
            <a:endParaRPr lang="en-US" sz="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B2A4A"/>
          </a:solidFill>
          <a:ln/>
        </p:spPr>
      </p:sp>
      <p:sp>
        <p:nvSpPr>
          <p:cNvPr id="3" name="Text 1"/>
          <p:cNvSpPr/>
          <p:nvPr/>
        </p:nvSpPr>
        <p:spPr>
          <a:xfrm>
            <a:off x="457200" y="182880"/>
            <a:ext cx="8229600" cy="457200"/>
          </a:xfrm>
          <a:prstGeom prst="rect">
            <a:avLst/>
          </a:prstGeom>
          <a:noFill/>
          <a:ln/>
        </p:spPr>
        <p:txBody>
          <a:bodyPr wrap="square" lIns="0" tIns="0" rIns="0" bIns="0" rtlCol="0" anchor="ctr"/>
          <a:lstStyle/>
          <a:p>
            <a:pPr indent="0" marL="0">
              <a:buNone/>
            </a:pPr>
            <a:r>
              <a:rPr lang="en-US" sz="2400" b="1" dirty="0">
                <a:solidFill>
                  <a:srgbClr val="FFFFFF"/>
                </a:solidFill>
                <a:latin typeface="Arial" pitchFamily="34" charset="0"/>
                <a:ea typeface="Arial" pitchFamily="34" charset="-122"/>
                <a:cs typeface="Arial" pitchFamily="34" charset="-120"/>
              </a:rPr>
              <a:t>AI in Healthcare: Key Milestones</a:t>
            </a:r>
            <a:endParaRPr lang="en-US" sz="2400" dirty="0"/>
          </a:p>
        </p:txBody>
      </p:sp>
      <p:sp>
        <p:nvSpPr>
          <p:cNvPr id="4" name="Shape 2"/>
          <p:cNvSpPr/>
          <p:nvPr/>
        </p:nvSpPr>
        <p:spPr>
          <a:xfrm>
            <a:off x="457200" y="2514600"/>
            <a:ext cx="8229600" cy="54864"/>
          </a:xfrm>
          <a:prstGeom prst="rect">
            <a:avLst/>
          </a:prstGeom>
          <a:solidFill>
            <a:srgbClr val="2E4A7A"/>
          </a:solidFill>
          <a:ln/>
        </p:spPr>
      </p:sp>
      <p:sp>
        <p:nvSpPr>
          <p:cNvPr id="5" name="Shape 3"/>
          <p:cNvSpPr/>
          <p:nvPr/>
        </p:nvSpPr>
        <p:spPr>
          <a:xfrm>
            <a:off x="1051560" y="2377440"/>
            <a:ext cx="320040" cy="320040"/>
          </a:xfrm>
          <a:prstGeom prst="ellipse">
            <a:avLst/>
          </a:prstGeom>
          <a:solidFill>
            <a:srgbClr val="1B2A4A"/>
          </a:solidFill>
          <a:ln/>
        </p:spPr>
      </p:sp>
      <p:sp>
        <p:nvSpPr>
          <p:cNvPr id="6" name="Text 4"/>
          <p:cNvSpPr/>
          <p:nvPr/>
        </p:nvSpPr>
        <p:spPr>
          <a:xfrm>
            <a:off x="731520" y="1737360"/>
            <a:ext cx="914400" cy="365760"/>
          </a:xfrm>
          <a:prstGeom prst="rect">
            <a:avLst/>
          </a:prstGeom>
          <a:noFill/>
          <a:ln/>
        </p:spPr>
        <p:txBody>
          <a:bodyPr wrap="square" rtlCol="0" anchor="ctr"/>
          <a:lstStyle/>
          <a:p>
            <a:pPr algn="ctr" indent="0" marL="0">
              <a:buNone/>
            </a:pPr>
            <a:r>
              <a:rPr lang="en-US" sz="1400" b="1" dirty="0">
                <a:solidFill>
                  <a:srgbClr val="1B2A4A"/>
                </a:solidFill>
                <a:latin typeface="Arial" pitchFamily="34" charset="0"/>
                <a:ea typeface="Arial" pitchFamily="34" charset="-122"/>
                <a:cs typeface="Arial" pitchFamily="34" charset="-120"/>
              </a:rPr>
              <a:t>2019</a:t>
            </a:r>
            <a:endParaRPr lang="en-US" sz="1400" dirty="0"/>
          </a:p>
        </p:txBody>
      </p:sp>
      <p:sp>
        <p:nvSpPr>
          <p:cNvPr id="7" name="Shape 5"/>
          <p:cNvSpPr/>
          <p:nvPr/>
        </p:nvSpPr>
        <p:spPr>
          <a:xfrm>
            <a:off x="731520" y="2880360"/>
            <a:ext cx="1280160" cy="1188720"/>
          </a:xfrm>
          <a:prstGeom prst="rect">
            <a:avLst>
              <a:gd name="adj" fmla="val 3846"/>
            </a:avLst>
          </a:prstGeom>
          <a:solidFill>
            <a:srgbClr val="EDF2F7"/>
          </a:solidFill>
          <a:ln/>
        </p:spPr>
      </p:sp>
      <p:sp>
        <p:nvSpPr>
          <p:cNvPr id="8" name="Text 6"/>
          <p:cNvSpPr/>
          <p:nvPr/>
        </p:nvSpPr>
        <p:spPr>
          <a:xfrm>
            <a:off x="804672" y="2971800"/>
            <a:ext cx="1133856" cy="1005840"/>
          </a:xfrm>
          <a:prstGeom prst="rect">
            <a:avLst/>
          </a:prstGeom>
          <a:noFill/>
          <a:ln/>
        </p:spPr>
        <p:txBody>
          <a:bodyPr wrap="square" rtlCol="0" anchor="t"/>
          <a:lstStyle/>
          <a:p>
            <a:pPr algn="ctr" indent="0" marL="0">
              <a:buNone/>
            </a:pPr>
            <a:r>
              <a:rPr lang="en-US" sz="1000" dirty="0">
                <a:solidFill>
                  <a:srgbClr val="2D3436"/>
                </a:solidFill>
                <a:latin typeface="Arial" pitchFamily="34" charset="0"/>
                <a:ea typeface="Arial" pitchFamily="34" charset="-122"/>
                <a:cs typeface="Arial" pitchFamily="34" charset="-120"/>
              </a:rPr>
              <a:t>FDA clears first AI diagnostic</a:t>
            </a:r>
            <a:endParaRPr lang="en-US" sz="1000" dirty="0"/>
          </a:p>
        </p:txBody>
      </p:sp>
      <p:sp>
        <p:nvSpPr>
          <p:cNvPr id="9" name="Shape 7"/>
          <p:cNvSpPr/>
          <p:nvPr/>
        </p:nvSpPr>
        <p:spPr>
          <a:xfrm>
            <a:off x="2468880" y="2377440"/>
            <a:ext cx="320040" cy="320040"/>
          </a:xfrm>
          <a:prstGeom prst="ellipse">
            <a:avLst/>
          </a:prstGeom>
          <a:solidFill>
            <a:srgbClr val="1B2A4A"/>
          </a:solidFill>
          <a:ln/>
        </p:spPr>
      </p:sp>
      <p:sp>
        <p:nvSpPr>
          <p:cNvPr id="10" name="Text 8"/>
          <p:cNvSpPr/>
          <p:nvPr/>
        </p:nvSpPr>
        <p:spPr>
          <a:xfrm>
            <a:off x="2148840" y="1737360"/>
            <a:ext cx="914400" cy="365760"/>
          </a:xfrm>
          <a:prstGeom prst="rect">
            <a:avLst/>
          </a:prstGeom>
          <a:noFill/>
          <a:ln/>
        </p:spPr>
        <p:txBody>
          <a:bodyPr wrap="square" rtlCol="0" anchor="ctr"/>
          <a:lstStyle/>
          <a:p>
            <a:pPr algn="ctr" indent="0" marL="0">
              <a:buNone/>
            </a:pPr>
            <a:r>
              <a:rPr lang="en-US" sz="1400" b="1" dirty="0">
                <a:solidFill>
                  <a:srgbClr val="1B2A4A"/>
                </a:solidFill>
                <a:latin typeface="Arial" pitchFamily="34" charset="0"/>
                <a:ea typeface="Arial" pitchFamily="34" charset="-122"/>
                <a:cs typeface="Arial" pitchFamily="34" charset="-120"/>
              </a:rPr>
              <a:t>2021</a:t>
            </a:r>
            <a:endParaRPr lang="en-US" sz="1400" dirty="0"/>
          </a:p>
        </p:txBody>
      </p:sp>
      <p:sp>
        <p:nvSpPr>
          <p:cNvPr id="11" name="Shape 9"/>
          <p:cNvSpPr/>
          <p:nvPr/>
        </p:nvSpPr>
        <p:spPr>
          <a:xfrm>
            <a:off x="2148840" y="2880360"/>
            <a:ext cx="1280160" cy="1188720"/>
          </a:xfrm>
          <a:prstGeom prst="rect">
            <a:avLst>
              <a:gd name="adj" fmla="val 3846"/>
            </a:avLst>
          </a:prstGeom>
          <a:solidFill>
            <a:srgbClr val="EDF2F7"/>
          </a:solidFill>
          <a:ln/>
        </p:spPr>
      </p:sp>
      <p:sp>
        <p:nvSpPr>
          <p:cNvPr id="12" name="Text 10"/>
          <p:cNvSpPr/>
          <p:nvPr/>
        </p:nvSpPr>
        <p:spPr>
          <a:xfrm>
            <a:off x="2221992" y="2971800"/>
            <a:ext cx="1133856" cy="1005840"/>
          </a:xfrm>
          <a:prstGeom prst="rect">
            <a:avLst/>
          </a:prstGeom>
          <a:noFill/>
          <a:ln/>
        </p:spPr>
        <p:txBody>
          <a:bodyPr wrap="square" rtlCol="0" anchor="t"/>
          <a:lstStyle/>
          <a:p>
            <a:pPr algn="ctr" indent="0" marL="0">
              <a:buNone/>
            </a:pPr>
            <a:r>
              <a:rPr lang="en-US" sz="1000" dirty="0">
                <a:solidFill>
                  <a:srgbClr val="2D3436"/>
                </a:solidFill>
                <a:latin typeface="Arial" pitchFamily="34" charset="0"/>
                <a:ea typeface="Arial" pitchFamily="34" charset="-122"/>
                <a:cs typeface="Arial" pitchFamily="34" charset="-120"/>
              </a:rPr>
              <a:t>AlphaFold solves protein folding</a:t>
            </a:r>
            <a:endParaRPr lang="en-US" sz="1000" dirty="0"/>
          </a:p>
        </p:txBody>
      </p:sp>
      <p:sp>
        <p:nvSpPr>
          <p:cNvPr id="13" name="Shape 11"/>
          <p:cNvSpPr/>
          <p:nvPr/>
        </p:nvSpPr>
        <p:spPr>
          <a:xfrm>
            <a:off x="3886200" y="2377440"/>
            <a:ext cx="320040" cy="320040"/>
          </a:xfrm>
          <a:prstGeom prst="ellipse">
            <a:avLst/>
          </a:prstGeom>
          <a:solidFill>
            <a:srgbClr val="1B2A4A"/>
          </a:solidFill>
          <a:ln/>
        </p:spPr>
      </p:sp>
      <p:sp>
        <p:nvSpPr>
          <p:cNvPr id="14" name="Text 12"/>
          <p:cNvSpPr/>
          <p:nvPr/>
        </p:nvSpPr>
        <p:spPr>
          <a:xfrm>
            <a:off x="3566160" y="1737360"/>
            <a:ext cx="914400" cy="365760"/>
          </a:xfrm>
          <a:prstGeom prst="rect">
            <a:avLst/>
          </a:prstGeom>
          <a:noFill/>
          <a:ln/>
        </p:spPr>
        <p:txBody>
          <a:bodyPr wrap="square" rtlCol="0" anchor="ctr"/>
          <a:lstStyle/>
          <a:p>
            <a:pPr algn="ctr" indent="0" marL="0">
              <a:buNone/>
            </a:pPr>
            <a:r>
              <a:rPr lang="en-US" sz="1400" b="1" dirty="0">
                <a:solidFill>
                  <a:srgbClr val="1B2A4A"/>
                </a:solidFill>
                <a:latin typeface="Arial" pitchFamily="34" charset="0"/>
                <a:ea typeface="Arial" pitchFamily="34" charset="-122"/>
                <a:cs typeface="Arial" pitchFamily="34" charset="-120"/>
              </a:rPr>
              <a:t>2023</a:t>
            </a:r>
            <a:endParaRPr lang="en-US" sz="1400" dirty="0"/>
          </a:p>
        </p:txBody>
      </p:sp>
      <p:sp>
        <p:nvSpPr>
          <p:cNvPr id="15" name="Shape 13"/>
          <p:cNvSpPr/>
          <p:nvPr/>
        </p:nvSpPr>
        <p:spPr>
          <a:xfrm>
            <a:off x="3566160" y="2880360"/>
            <a:ext cx="1280160" cy="1188720"/>
          </a:xfrm>
          <a:prstGeom prst="rect">
            <a:avLst>
              <a:gd name="adj" fmla="val 3846"/>
            </a:avLst>
          </a:prstGeom>
          <a:solidFill>
            <a:srgbClr val="EDF2F7"/>
          </a:solidFill>
          <a:ln/>
        </p:spPr>
      </p:sp>
      <p:sp>
        <p:nvSpPr>
          <p:cNvPr id="16" name="Text 14"/>
          <p:cNvSpPr/>
          <p:nvPr/>
        </p:nvSpPr>
        <p:spPr>
          <a:xfrm>
            <a:off x="3639312" y="2971800"/>
            <a:ext cx="1133856" cy="1005840"/>
          </a:xfrm>
          <a:prstGeom prst="rect">
            <a:avLst/>
          </a:prstGeom>
          <a:noFill/>
          <a:ln/>
        </p:spPr>
        <p:txBody>
          <a:bodyPr wrap="square" rtlCol="0" anchor="t"/>
          <a:lstStyle/>
          <a:p>
            <a:pPr algn="ctr" indent="0" marL="0">
              <a:buNone/>
            </a:pPr>
            <a:r>
              <a:rPr lang="en-US" sz="1000" dirty="0">
                <a:solidFill>
                  <a:srgbClr val="2D3436"/>
                </a:solidFill>
                <a:latin typeface="Arial" pitchFamily="34" charset="0"/>
                <a:ea typeface="Arial" pitchFamily="34" charset="-122"/>
                <a:cs typeface="Arial" pitchFamily="34" charset="-120"/>
              </a:rPr>
              <a:t>Da Vinci 5 surgical robot</a:t>
            </a:r>
            <a:endParaRPr lang="en-US" sz="1000" dirty="0"/>
          </a:p>
        </p:txBody>
      </p:sp>
      <p:sp>
        <p:nvSpPr>
          <p:cNvPr id="17" name="Shape 15"/>
          <p:cNvSpPr/>
          <p:nvPr/>
        </p:nvSpPr>
        <p:spPr>
          <a:xfrm>
            <a:off x="5303520" y="2377440"/>
            <a:ext cx="320040" cy="320040"/>
          </a:xfrm>
          <a:prstGeom prst="ellipse">
            <a:avLst/>
          </a:prstGeom>
          <a:solidFill>
            <a:srgbClr val="1B2A4A"/>
          </a:solidFill>
          <a:ln/>
        </p:spPr>
      </p:sp>
      <p:sp>
        <p:nvSpPr>
          <p:cNvPr id="18" name="Text 16"/>
          <p:cNvSpPr/>
          <p:nvPr/>
        </p:nvSpPr>
        <p:spPr>
          <a:xfrm>
            <a:off x="4983480" y="1737360"/>
            <a:ext cx="914400" cy="365760"/>
          </a:xfrm>
          <a:prstGeom prst="rect">
            <a:avLst/>
          </a:prstGeom>
          <a:noFill/>
          <a:ln/>
        </p:spPr>
        <p:txBody>
          <a:bodyPr wrap="square" rtlCol="0" anchor="ctr"/>
          <a:lstStyle/>
          <a:p>
            <a:pPr algn="ctr" indent="0" marL="0">
              <a:buNone/>
            </a:pPr>
            <a:r>
              <a:rPr lang="en-US" sz="1400" b="1" dirty="0">
                <a:solidFill>
                  <a:srgbClr val="1B2A4A"/>
                </a:solidFill>
                <a:latin typeface="Arial" pitchFamily="34" charset="0"/>
                <a:ea typeface="Arial" pitchFamily="34" charset="-122"/>
                <a:cs typeface="Arial" pitchFamily="34" charset="-120"/>
              </a:rPr>
              <a:t>2024</a:t>
            </a:r>
            <a:endParaRPr lang="en-US" sz="1400" dirty="0"/>
          </a:p>
        </p:txBody>
      </p:sp>
      <p:sp>
        <p:nvSpPr>
          <p:cNvPr id="19" name="Shape 17"/>
          <p:cNvSpPr/>
          <p:nvPr/>
        </p:nvSpPr>
        <p:spPr>
          <a:xfrm>
            <a:off x="4983480" y="2880360"/>
            <a:ext cx="1280160" cy="1188720"/>
          </a:xfrm>
          <a:prstGeom prst="rect">
            <a:avLst>
              <a:gd name="adj" fmla="val 3846"/>
            </a:avLst>
          </a:prstGeom>
          <a:solidFill>
            <a:srgbClr val="EDF2F7"/>
          </a:solidFill>
          <a:ln/>
        </p:spPr>
      </p:sp>
      <p:sp>
        <p:nvSpPr>
          <p:cNvPr id="20" name="Text 18"/>
          <p:cNvSpPr/>
          <p:nvPr/>
        </p:nvSpPr>
        <p:spPr>
          <a:xfrm>
            <a:off x="5056632" y="2971800"/>
            <a:ext cx="1133856" cy="1005840"/>
          </a:xfrm>
          <a:prstGeom prst="rect">
            <a:avLst/>
          </a:prstGeom>
          <a:noFill/>
          <a:ln/>
        </p:spPr>
        <p:txBody>
          <a:bodyPr wrap="square" rtlCol="0" anchor="t"/>
          <a:lstStyle/>
          <a:p>
            <a:pPr algn="ctr" indent="0" marL="0">
              <a:buNone/>
            </a:pPr>
            <a:r>
              <a:rPr lang="en-US" sz="1000" dirty="0">
                <a:solidFill>
                  <a:srgbClr val="2D3436"/>
                </a:solidFill>
                <a:latin typeface="Arial" pitchFamily="34" charset="0"/>
                <a:ea typeface="Arial" pitchFamily="34" charset="-122"/>
                <a:cs typeface="Arial" pitchFamily="34" charset="-120"/>
              </a:rPr>
              <a:t>GPT-4 MedPrompt exceeds doctors</a:t>
            </a:r>
            <a:endParaRPr lang="en-US" sz="1000" dirty="0"/>
          </a:p>
        </p:txBody>
      </p:sp>
      <p:sp>
        <p:nvSpPr>
          <p:cNvPr id="21" name="Shape 19"/>
          <p:cNvSpPr/>
          <p:nvPr/>
        </p:nvSpPr>
        <p:spPr>
          <a:xfrm>
            <a:off x="6720840" y="2377440"/>
            <a:ext cx="320040" cy="320040"/>
          </a:xfrm>
          <a:prstGeom prst="ellipse">
            <a:avLst/>
          </a:prstGeom>
          <a:solidFill>
            <a:srgbClr val="1B2A4A"/>
          </a:solidFill>
          <a:ln/>
        </p:spPr>
      </p:sp>
      <p:sp>
        <p:nvSpPr>
          <p:cNvPr id="22" name="Text 20"/>
          <p:cNvSpPr/>
          <p:nvPr/>
        </p:nvSpPr>
        <p:spPr>
          <a:xfrm>
            <a:off x="6400800" y="1737360"/>
            <a:ext cx="914400" cy="365760"/>
          </a:xfrm>
          <a:prstGeom prst="rect">
            <a:avLst/>
          </a:prstGeom>
          <a:noFill/>
          <a:ln/>
        </p:spPr>
        <p:txBody>
          <a:bodyPr wrap="square" rtlCol="0" anchor="ctr"/>
          <a:lstStyle/>
          <a:p>
            <a:pPr algn="ctr" indent="0" marL="0">
              <a:buNone/>
            </a:pPr>
            <a:r>
              <a:rPr lang="en-US" sz="1400" b="1" dirty="0">
                <a:solidFill>
                  <a:srgbClr val="1B2A4A"/>
                </a:solidFill>
                <a:latin typeface="Arial" pitchFamily="34" charset="0"/>
                <a:ea typeface="Arial" pitchFamily="34" charset="-122"/>
                <a:cs typeface="Arial" pitchFamily="34" charset="-120"/>
              </a:rPr>
              <a:t>2025</a:t>
            </a:r>
            <a:endParaRPr lang="en-US" sz="1400" dirty="0"/>
          </a:p>
        </p:txBody>
      </p:sp>
      <p:sp>
        <p:nvSpPr>
          <p:cNvPr id="23" name="Shape 21"/>
          <p:cNvSpPr/>
          <p:nvPr/>
        </p:nvSpPr>
        <p:spPr>
          <a:xfrm>
            <a:off x="6400800" y="2880360"/>
            <a:ext cx="1280160" cy="1188720"/>
          </a:xfrm>
          <a:prstGeom prst="rect">
            <a:avLst>
              <a:gd name="adj" fmla="val 3846"/>
            </a:avLst>
          </a:prstGeom>
          <a:solidFill>
            <a:srgbClr val="EDF2F7"/>
          </a:solidFill>
          <a:ln/>
        </p:spPr>
      </p:sp>
      <p:sp>
        <p:nvSpPr>
          <p:cNvPr id="24" name="Text 22"/>
          <p:cNvSpPr/>
          <p:nvPr/>
        </p:nvSpPr>
        <p:spPr>
          <a:xfrm>
            <a:off x="6473952" y="2971800"/>
            <a:ext cx="1133856" cy="1005840"/>
          </a:xfrm>
          <a:prstGeom prst="rect">
            <a:avLst/>
          </a:prstGeom>
          <a:noFill/>
          <a:ln/>
        </p:spPr>
        <p:txBody>
          <a:bodyPr wrap="square" rtlCol="0" anchor="t"/>
          <a:lstStyle/>
          <a:p>
            <a:pPr algn="ctr" indent="0" marL="0">
              <a:buNone/>
            </a:pPr>
            <a:r>
              <a:rPr lang="en-US" sz="1000" dirty="0">
                <a:solidFill>
                  <a:srgbClr val="2D3436"/>
                </a:solidFill>
                <a:latin typeface="Arial" pitchFamily="34" charset="0"/>
                <a:ea typeface="Arial" pitchFamily="34" charset="-122"/>
                <a:cs typeface="Arial" pitchFamily="34" charset="-120"/>
              </a:rPr>
              <a:t>Autonomous imaging FDA approved</a:t>
            </a:r>
            <a:endParaRPr lang="en-US" sz="1000" dirty="0"/>
          </a:p>
        </p:txBody>
      </p:sp>
      <p:sp>
        <p:nvSpPr>
          <p:cNvPr id="25" name="Shape 23"/>
          <p:cNvSpPr/>
          <p:nvPr/>
        </p:nvSpPr>
        <p:spPr>
          <a:xfrm>
            <a:off x="8138160" y="2377440"/>
            <a:ext cx="320040" cy="320040"/>
          </a:xfrm>
          <a:prstGeom prst="ellipse">
            <a:avLst/>
          </a:prstGeom>
          <a:solidFill>
            <a:srgbClr val="E8913A"/>
          </a:solidFill>
          <a:ln/>
        </p:spPr>
      </p:sp>
      <p:sp>
        <p:nvSpPr>
          <p:cNvPr id="26" name="Text 24"/>
          <p:cNvSpPr/>
          <p:nvPr/>
        </p:nvSpPr>
        <p:spPr>
          <a:xfrm>
            <a:off x="7818120" y="1737360"/>
            <a:ext cx="914400" cy="365760"/>
          </a:xfrm>
          <a:prstGeom prst="rect">
            <a:avLst/>
          </a:prstGeom>
          <a:noFill/>
          <a:ln/>
        </p:spPr>
        <p:txBody>
          <a:bodyPr wrap="square" rtlCol="0" anchor="ctr"/>
          <a:lstStyle/>
          <a:p>
            <a:pPr algn="ctr" indent="0" marL="0">
              <a:buNone/>
            </a:pPr>
            <a:r>
              <a:rPr lang="en-US" sz="1400" b="1" dirty="0">
                <a:solidFill>
                  <a:srgbClr val="1B2A4A"/>
                </a:solidFill>
                <a:latin typeface="Arial" pitchFamily="34" charset="0"/>
                <a:ea typeface="Arial" pitchFamily="34" charset="-122"/>
                <a:cs typeface="Arial" pitchFamily="34" charset="-120"/>
              </a:rPr>
              <a:t>2026</a:t>
            </a:r>
            <a:endParaRPr lang="en-US" sz="1400" dirty="0"/>
          </a:p>
        </p:txBody>
      </p:sp>
      <p:sp>
        <p:nvSpPr>
          <p:cNvPr id="27" name="Shape 25"/>
          <p:cNvSpPr/>
          <p:nvPr/>
        </p:nvSpPr>
        <p:spPr>
          <a:xfrm>
            <a:off x="7818120" y="2880360"/>
            <a:ext cx="1280160" cy="1188720"/>
          </a:xfrm>
          <a:prstGeom prst="rect">
            <a:avLst>
              <a:gd name="adj" fmla="val 3846"/>
            </a:avLst>
          </a:prstGeom>
          <a:solidFill>
            <a:srgbClr val="EDF2F7"/>
          </a:solidFill>
          <a:ln/>
        </p:spPr>
      </p:sp>
      <p:sp>
        <p:nvSpPr>
          <p:cNvPr id="28" name="Text 26"/>
          <p:cNvSpPr/>
          <p:nvPr/>
        </p:nvSpPr>
        <p:spPr>
          <a:xfrm>
            <a:off x="7891272" y="2971800"/>
            <a:ext cx="1133856" cy="1005840"/>
          </a:xfrm>
          <a:prstGeom prst="rect">
            <a:avLst/>
          </a:prstGeom>
          <a:noFill/>
          <a:ln/>
        </p:spPr>
        <p:txBody>
          <a:bodyPr wrap="square" rtlCol="0" anchor="t"/>
          <a:lstStyle/>
          <a:p>
            <a:pPr algn="ctr" indent="0" marL="0">
              <a:buNone/>
            </a:pPr>
            <a:r>
              <a:rPr lang="en-US" sz="1000" dirty="0">
                <a:solidFill>
                  <a:srgbClr val="2D3436"/>
                </a:solidFill>
                <a:latin typeface="Arial" pitchFamily="34" charset="0"/>
                <a:ea typeface="Arial" pitchFamily="34" charset="-122"/>
                <a:cs typeface="Arial" pitchFamily="34" charset="-120"/>
              </a:rPr>
              <a:t>AI agent triage in 200+ hospitals</a:t>
            </a:r>
            <a:endParaRPr lang="en-US" sz="1000" dirty="0"/>
          </a:p>
        </p:txBody>
      </p:sp>
      <p:sp>
        <p:nvSpPr>
          <p:cNvPr id="29" name="Text 27"/>
          <p:cNvSpPr/>
          <p:nvPr/>
        </p:nvSpPr>
        <p:spPr>
          <a:xfrm>
            <a:off x="457200" y="4389120"/>
            <a:ext cx="8229600" cy="365760"/>
          </a:xfrm>
          <a:prstGeom prst="rect">
            <a:avLst/>
          </a:prstGeom>
          <a:noFill/>
          <a:ln/>
        </p:spPr>
        <p:txBody>
          <a:bodyPr wrap="square" rtlCol="0" anchor="ctr"/>
          <a:lstStyle/>
          <a:p>
            <a:pPr algn="ctr" indent="0" marL="0">
              <a:buNone/>
            </a:pPr>
            <a:r>
              <a:rPr lang="en-US" sz="1100" i="1" dirty="0">
                <a:solidFill>
                  <a:srgbClr val="B0BEC5"/>
                </a:solidFill>
                <a:latin typeface="Arial" pitchFamily="34" charset="0"/>
                <a:ea typeface="Arial" pitchFamily="34" charset="-122"/>
                <a:cs typeface="Arial" pitchFamily="34" charset="-120"/>
              </a:rPr>
              <a:t>2026 marks the first year of widespread AI agent deployment in clinical settings.</a:t>
            </a:r>
            <a:endParaRPr lang="en-US" sz="1100" dirty="0"/>
          </a:p>
        </p:txBody>
      </p:sp>
      <p:sp>
        <p:nvSpPr>
          <p:cNvPr id="30" name="Text 28"/>
          <p:cNvSpPr/>
          <p:nvPr/>
        </p:nvSpPr>
        <p:spPr>
          <a:xfrm>
            <a:off x="457200" y="4846320"/>
            <a:ext cx="8229600" cy="228600"/>
          </a:xfrm>
          <a:prstGeom prst="rect">
            <a:avLst/>
          </a:prstGeom>
          <a:noFill/>
          <a:ln/>
        </p:spPr>
        <p:txBody>
          <a:bodyPr wrap="square" rtlCol="0" anchor="ctr"/>
          <a:lstStyle/>
          <a:p>
            <a:pPr algn="ctr" indent="0" marL="0">
              <a:buNone/>
            </a:pPr>
            <a:r>
              <a:rPr lang="en-US" sz="800" dirty="0">
                <a:solidFill>
                  <a:srgbClr val="B0BEC5"/>
                </a:solidFill>
                <a:latin typeface="Arial" pitchFamily="34" charset="0"/>
                <a:ea typeface="Arial" pitchFamily="34" charset="-122"/>
                <a:cs typeface="Arial" pitchFamily="34" charset="-120"/>
              </a:rPr>
              <a:t>Confidential — For Internal Use Only</a:t>
            </a:r>
            <a:endParaRPr lang="en-US" sz="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B2A4A"/>
          </a:solidFill>
          <a:ln/>
        </p:spPr>
      </p:sp>
      <p:sp>
        <p:nvSpPr>
          <p:cNvPr id="3" name="Text 1"/>
          <p:cNvSpPr/>
          <p:nvPr/>
        </p:nvSpPr>
        <p:spPr>
          <a:xfrm>
            <a:off x="457200" y="182880"/>
            <a:ext cx="8229600" cy="457200"/>
          </a:xfrm>
          <a:prstGeom prst="rect">
            <a:avLst/>
          </a:prstGeom>
          <a:noFill/>
          <a:ln/>
        </p:spPr>
        <p:txBody>
          <a:bodyPr wrap="square" lIns="0" tIns="0" rIns="0" bIns="0" rtlCol="0" anchor="ctr"/>
          <a:lstStyle/>
          <a:p>
            <a:pPr indent="0" marL="0">
              <a:buNone/>
            </a:pPr>
            <a:r>
              <a:rPr lang="en-US" sz="2400" b="1" dirty="0">
                <a:solidFill>
                  <a:srgbClr val="FFFFFF"/>
                </a:solidFill>
                <a:latin typeface="Arial" pitchFamily="34" charset="0"/>
                <a:ea typeface="Arial" pitchFamily="34" charset="-122"/>
                <a:cs typeface="Arial" pitchFamily="34" charset="-120"/>
              </a:rPr>
              <a:t>Leading AI Healthcare Platforms</a:t>
            </a:r>
            <a:endParaRPr lang="en-US" sz="2400" dirty="0"/>
          </a:p>
        </p:txBody>
      </p:sp>
      <p:graphicFrame>
        <p:nvGraphicFramePr>
          <p:cNvPr id="9" name="Table 0"/>
          <p:cNvGraphicFramePr>
            <a:graphicFrameLocks noGrp="1"/>
          </p:cNvGraphicFramePr>
          <p:nvPr>
            <p:extLst>
              <p:ext uri="{D42A27DB-BD31-4B8C-83A1-F6EECF244321}">
                <p14:modId xmlns:p14="http://schemas.microsoft.com/office/powerpoint/2010/main" val="1579011935"/>
              </p:ext>
            </p:extLst>
          </p:nvPr>
        </p:nvGraphicFramePr>
        <p:xfrm>
          <a:off x="457200" y="1005840"/>
          <a:ext cx="8229600" cy="2926080"/>
        </p:xfrm>
        <a:graphic>
          <a:graphicData uri="http://schemas.openxmlformats.org/drawingml/2006/table">
            <a:tbl>
              <a:tblPr/>
              <a:tblGrid>
                <a:gridCol w="2011680"/>
                <a:gridCol w="1280160"/>
                <a:gridCol w="1463040"/>
                <a:gridCol w="1828800"/>
                <a:gridCol w="1645920"/>
              </a:tblGrid>
              <a:tr h="585216">
                <a:tc>
                  <a:txBody>
                    <a:bodyPr/>
                    <a:lstStyle/>
                    <a:p>
                      <a:pPr algn="ctr" indent="0" marL="0">
                        <a:buNone/>
                      </a:pPr>
                      <a:r>
                        <a:rPr lang="en-US" sz="1200" b="1" dirty="0">
                          <a:solidFill>
                            <a:srgbClr val="FFFFFF"/>
                          </a:solidFill>
                          <a:latin typeface="Arial" pitchFamily="34" charset="0"/>
                          <a:ea typeface="Arial" pitchFamily="34" charset="-122"/>
                          <a:cs typeface="Arial" pitchFamily="34" charset="-120"/>
                        </a:rPr>
                        <a:t>Platform</a:t>
                      </a:r>
                      <a:endParaRPr lang="en-US" sz="1200" dirty="0">
                        <a:latin typeface="Arial" charset="0"/>
                        <a:ea typeface="Arial" charset="0"/>
                        <a:cs typeface="Arial" charset="0"/>
                      </a:endParaRPr>
                    </a:p>
                  </a:txBody>
                  <a:tcPr marL="91440" marR="91440" marT="45720" marB="4572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B2A4A"/>
                    </a:solidFill>
                  </a:tcPr>
                </a:tc>
                <a:tc>
                  <a:txBody>
                    <a:bodyPr/>
                    <a:lstStyle/>
                    <a:p>
                      <a:pPr algn="ctr" indent="0" marL="0">
                        <a:buNone/>
                      </a:pPr>
                      <a:r>
                        <a:rPr lang="en-US" sz="1200" b="1" dirty="0">
                          <a:solidFill>
                            <a:srgbClr val="FFFFFF"/>
                          </a:solidFill>
                          <a:latin typeface="Arial" pitchFamily="34" charset="0"/>
                          <a:ea typeface="Arial" pitchFamily="34" charset="-122"/>
                          <a:cs typeface="Arial" pitchFamily="34" charset="-120"/>
                        </a:rPr>
                        <a:t>Accuracy</a:t>
                      </a:r>
                      <a:endParaRPr lang="en-US" sz="1200" dirty="0">
                        <a:latin typeface="Arial" charset="0"/>
                        <a:ea typeface="Arial" charset="0"/>
                        <a:cs typeface="Arial" charset="0"/>
                      </a:endParaRPr>
                    </a:p>
                  </a:txBody>
                  <a:tcPr marL="91440" marR="91440" marT="45720" marB="4572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B2A4A"/>
                    </a:solidFill>
                  </a:tcPr>
                </a:tc>
                <a:tc>
                  <a:txBody>
                    <a:bodyPr/>
                    <a:lstStyle/>
                    <a:p>
                      <a:pPr algn="ctr" indent="0" marL="0">
                        <a:buNone/>
                      </a:pPr>
                      <a:r>
                        <a:rPr lang="en-US" sz="1200" b="1" dirty="0">
                          <a:solidFill>
                            <a:srgbClr val="FFFFFF"/>
                          </a:solidFill>
                          <a:latin typeface="Arial" pitchFamily="34" charset="0"/>
                          <a:ea typeface="Arial" pitchFamily="34" charset="-122"/>
                          <a:cs typeface="Arial" pitchFamily="34" charset="-120"/>
                        </a:rPr>
                        <a:t>Deployment</a:t>
                      </a:r>
                      <a:endParaRPr lang="en-US" sz="1200" dirty="0">
                        <a:latin typeface="Arial" charset="0"/>
                        <a:ea typeface="Arial" charset="0"/>
                        <a:cs typeface="Arial" charset="0"/>
                      </a:endParaRPr>
                    </a:p>
                  </a:txBody>
                  <a:tcPr marL="91440" marR="91440" marT="45720" marB="4572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B2A4A"/>
                    </a:solidFill>
                  </a:tcPr>
                </a:tc>
                <a:tc>
                  <a:txBody>
                    <a:bodyPr/>
                    <a:lstStyle/>
                    <a:p>
                      <a:pPr algn="ctr" indent="0" marL="0">
                        <a:buNone/>
                      </a:pPr>
                      <a:r>
                        <a:rPr lang="en-US" sz="1200" b="1" dirty="0">
                          <a:solidFill>
                            <a:srgbClr val="FFFFFF"/>
                          </a:solidFill>
                          <a:latin typeface="Arial" pitchFamily="34" charset="0"/>
                          <a:ea typeface="Arial" pitchFamily="34" charset="-122"/>
                          <a:cs typeface="Arial" pitchFamily="34" charset="-120"/>
                        </a:rPr>
                        <a:t>Speciality</a:t>
                      </a:r>
                      <a:endParaRPr lang="en-US" sz="1200" dirty="0">
                        <a:latin typeface="Arial" charset="0"/>
                        <a:ea typeface="Arial" charset="0"/>
                        <a:cs typeface="Arial" charset="0"/>
                      </a:endParaRPr>
                    </a:p>
                  </a:txBody>
                  <a:tcPr marL="91440" marR="91440" marT="45720" marB="4572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B2A4A"/>
                    </a:solidFill>
                  </a:tcPr>
                </a:tc>
                <a:tc>
                  <a:txBody>
                    <a:bodyPr/>
                    <a:lstStyle/>
                    <a:p>
                      <a:pPr algn="ctr" indent="0" marL="0">
                        <a:buNone/>
                      </a:pPr>
                      <a:r>
                        <a:rPr lang="en-US" sz="1200" b="1" dirty="0">
                          <a:solidFill>
                            <a:srgbClr val="FFFFFF"/>
                          </a:solidFill>
                          <a:latin typeface="Arial" pitchFamily="34" charset="0"/>
                          <a:ea typeface="Arial" pitchFamily="34" charset="-122"/>
                          <a:cs typeface="Arial" pitchFamily="34" charset="-120"/>
                        </a:rPr>
                        <a:t>Cost Score</a:t>
                      </a:r>
                      <a:endParaRPr lang="en-US" sz="1200" dirty="0">
                        <a:latin typeface="Arial" charset="0"/>
                        <a:ea typeface="Arial" charset="0"/>
                        <a:cs typeface="Arial" charset="0"/>
                      </a:endParaRPr>
                    </a:p>
                  </a:txBody>
                  <a:tcPr marL="91440" marR="91440" marT="45720" marB="4572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B2A4A"/>
                    </a:solidFill>
                  </a:tcPr>
                </a:tc>
              </a:tr>
              <a:tr h="585216">
                <a:tc>
                  <a:txBody>
                    <a:bodyPr/>
                    <a:lstStyle/>
                    <a:p>
                      <a:pPr algn="ctr" indent="0" marL="0">
                        <a:buNone/>
                      </a:pPr>
                      <a:r>
                        <a:rPr lang="en-US" sz="1200" dirty="0">
                          <a:solidFill>
                            <a:srgbClr val="2D3436"/>
                          </a:solidFill>
                          <a:latin typeface="Arial" pitchFamily="34" charset="0"/>
                          <a:ea typeface="Arial" pitchFamily="34" charset="-122"/>
                          <a:cs typeface="Arial" pitchFamily="34" charset="-120"/>
                        </a:rPr>
                        <a:t>IBM Watson Health</a:t>
                      </a:r>
                      <a:endParaRPr lang="en-US" sz="1200" dirty="0">
                        <a:latin typeface="Arial" charset="0"/>
                        <a:ea typeface="Arial" charset="0"/>
                        <a:cs typeface="Arial" charset="0"/>
                      </a:endParaRPr>
                    </a:p>
                  </a:txBody>
                  <a:tcPr marL="91440" marR="91440" marT="45720" marB="4572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DF2F7"/>
                    </a:solidFill>
                  </a:tcPr>
                </a:tc>
                <a:tc>
                  <a:txBody>
                    <a:bodyPr/>
                    <a:lstStyle/>
                    <a:p>
                      <a:pPr algn="ctr" indent="0" marL="0">
                        <a:buNone/>
                      </a:pPr>
                      <a:r>
                        <a:rPr lang="en-US" sz="1200" dirty="0">
                          <a:solidFill>
                            <a:srgbClr val="2D3436"/>
                          </a:solidFill>
                          <a:latin typeface="Arial" pitchFamily="34" charset="0"/>
                          <a:ea typeface="Arial" pitchFamily="34" charset="-122"/>
                          <a:cs typeface="Arial" pitchFamily="34" charset="-120"/>
                        </a:rPr>
                        <a:t>91%</a:t>
                      </a:r>
                      <a:endParaRPr lang="en-US" sz="1200" dirty="0">
                        <a:latin typeface="Arial" charset="0"/>
                        <a:ea typeface="Arial" charset="0"/>
                        <a:cs typeface="Arial" charset="0"/>
                      </a:endParaRPr>
                    </a:p>
                  </a:txBody>
                  <a:tcPr marL="91440" marR="91440" marT="45720" marB="4572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DF2F7"/>
                    </a:solidFill>
                  </a:tcPr>
                </a:tc>
                <a:tc>
                  <a:txBody>
                    <a:bodyPr/>
                    <a:lstStyle/>
                    <a:p>
                      <a:pPr algn="ctr" indent="0" marL="0">
                        <a:buNone/>
                      </a:pPr>
                      <a:r>
                        <a:rPr lang="en-US" sz="1200" dirty="0">
                          <a:solidFill>
                            <a:srgbClr val="2D3436"/>
                          </a:solidFill>
                          <a:latin typeface="Arial" pitchFamily="34" charset="0"/>
                          <a:ea typeface="Arial" pitchFamily="34" charset="-122"/>
                          <a:cs typeface="Arial" pitchFamily="34" charset="-120"/>
                        </a:rPr>
                        <a:t>85%</a:t>
                      </a:r>
                      <a:endParaRPr lang="en-US" sz="1200" dirty="0">
                        <a:latin typeface="Arial" charset="0"/>
                        <a:ea typeface="Arial" charset="0"/>
                        <a:cs typeface="Arial" charset="0"/>
                      </a:endParaRPr>
                    </a:p>
                  </a:txBody>
                  <a:tcPr marL="91440" marR="91440" marT="45720" marB="4572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DF2F7"/>
                    </a:solidFill>
                  </a:tcPr>
                </a:tc>
                <a:tc>
                  <a:txBody>
                    <a:bodyPr/>
                    <a:lstStyle/>
                    <a:p>
                      <a:pPr algn="ctr" indent="0" marL="0">
                        <a:buNone/>
                      </a:pPr>
                      <a:r>
                        <a:rPr lang="en-US" sz="1200" dirty="0">
                          <a:solidFill>
                            <a:srgbClr val="2D3436"/>
                          </a:solidFill>
                          <a:latin typeface="Arial" pitchFamily="34" charset="0"/>
                          <a:ea typeface="Arial" pitchFamily="34" charset="-122"/>
                          <a:cs typeface="Arial" pitchFamily="34" charset="-120"/>
                        </a:rPr>
                        <a:t>Oncology</a:t>
                      </a:r>
                      <a:endParaRPr lang="en-US" sz="1200" dirty="0">
                        <a:latin typeface="Arial" charset="0"/>
                        <a:ea typeface="Arial" charset="0"/>
                        <a:cs typeface="Arial" charset="0"/>
                      </a:endParaRPr>
                    </a:p>
                  </a:txBody>
                  <a:tcPr marL="91440" marR="91440" marT="45720" marB="4572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DF2F7"/>
                    </a:solidFill>
                  </a:tcPr>
                </a:tc>
                <a:tc>
                  <a:txBody>
                    <a:bodyPr/>
                    <a:lstStyle/>
                    <a:p>
                      <a:pPr algn="ctr" indent="0" marL="0">
                        <a:buNone/>
                      </a:pPr>
                      <a:r>
                        <a:rPr lang="en-US" sz="1200" dirty="0">
                          <a:solidFill>
                            <a:srgbClr val="2D3436"/>
                          </a:solidFill>
                          <a:latin typeface="Arial" pitchFamily="34" charset="0"/>
                          <a:ea typeface="Arial" pitchFamily="34" charset="-122"/>
                          <a:cs typeface="Arial" pitchFamily="34" charset="-120"/>
                        </a:rPr>
                        <a:t>$85M/yr</a:t>
                      </a:r>
                      <a:endParaRPr lang="en-US" sz="1200" dirty="0">
                        <a:latin typeface="Arial" charset="0"/>
                        <a:ea typeface="Arial" charset="0"/>
                        <a:cs typeface="Arial" charset="0"/>
                      </a:endParaRPr>
                    </a:p>
                  </a:txBody>
                  <a:tcPr marL="91440" marR="91440" marT="45720" marB="4572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DF2F7"/>
                    </a:solidFill>
                  </a:tcPr>
                </a:tc>
              </a:tr>
              <a:tr h="585216">
                <a:tc>
                  <a:txBody>
                    <a:bodyPr/>
                    <a:lstStyle/>
                    <a:p>
                      <a:pPr algn="ctr" indent="0" marL="0">
                        <a:buNone/>
                      </a:pPr>
                      <a:r>
                        <a:rPr lang="en-US" sz="1200" dirty="0">
                          <a:solidFill>
                            <a:srgbClr val="2D3436"/>
                          </a:solidFill>
                          <a:latin typeface="Arial" pitchFamily="34" charset="0"/>
                          <a:ea typeface="Arial" pitchFamily="34" charset="-122"/>
                          <a:cs typeface="Arial" pitchFamily="34" charset="-120"/>
                        </a:rPr>
                        <a:t>Google DeepMind</a:t>
                      </a:r>
                      <a:endParaRPr lang="en-US" sz="1200" dirty="0">
                        <a:latin typeface="Arial" charset="0"/>
                        <a:ea typeface="Arial" charset="0"/>
                        <a:cs typeface="Arial" charset="0"/>
                      </a:endParaRPr>
                    </a:p>
                  </a:txBody>
                  <a:tcPr marL="91440" marR="91440" marT="45720" marB="4572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algn="ctr" indent="0" marL="0">
                        <a:buNone/>
                      </a:pPr>
                      <a:r>
                        <a:rPr lang="en-US" sz="1200" dirty="0">
                          <a:solidFill>
                            <a:srgbClr val="2D3436"/>
                          </a:solidFill>
                          <a:latin typeface="Arial" pitchFamily="34" charset="0"/>
                          <a:ea typeface="Arial" pitchFamily="34" charset="-122"/>
                          <a:cs typeface="Arial" pitchFamily="34" charset="-120"/>
                        </a:rPr>
                        <a:t>94%</a:t>
                      </a:r>
                      <a:endParaRPr lang="en-US" sz="1200" dirty="0">
                        <a:latin typeface="Arial" charset="0"/>
                        <a:ea typeface="Arial" charset="0"/>
                        <a:cs typeface="Arial" charset="0"/>
                      </a:endParaRPr>
                    </a:p>
                  </a:txBody>
                  <a:tcPr marL="91440" marR="91440" marT="45720" marB="4572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algn="ctr" indent="0" marL="0">
                        <a:buNone/>
                      </a:pPr>
                      <a:r>
                        <a:rPr lang="en-US" sz="1200" dirty="0">
                          <a:solidFill>
                            <a:srgbClr val="2D3436"/>
                          </a:solidFill>
                          <a:latin typeface="Arial" pitchFamily="34" charset="0"/>
                          <a:ea typeface="Arial" pitchFamily="34" charset="-122"/>
                          <a:cs typeface="Arial" pitchFamily="34" charset="-120"/>
                        </a:rPr>
                        <a:t>62%</a:t>
                      </a:r>
                      <a:endParaRPr lang="en-US" sz="1200" dirty="0">
                        <a:latin typeface="Arial" charset="0"/>
                        <a:ea typeface="Arial" charset="0"/>
                        <a:cs typeface="Arial" charset="0"/>
                      </a:endParaRPr>
                    </a:p>
                  </a:txBody>
                  <a:tcPr marL="91440" marR="91440" marT="45720" marB="4572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algn="ctr" indent="0" marL="0">
                        <a:buNone/>
                      </a:pPr>
                      <a:r>
                        <a:rPr lang="en-US" sz="1200" dirty="0">
                          <a:solidFill>
                            <a:srgbClr val="2D3436"/>
                          </a:solidFill>
                          <a:latin typeface="Arial" pitchFamily="34" charset="0"/>
                          <a:ea typeface="Arial" pitchFamily="34" charset="-122"/>
                          <a:cs typeface="Arial" pitchFamily="34" charset="-120"/>
                        </a:rPr>
                        <a:t>Radiology</a:t>
                      </a:r>
                      <a:endParaRPr lang="en-US" sz="1200" dirty="0">
                        <a:latin typeface="Arial" charset="0"/>
                        <a:ea typeface="Arial" charset="0"/>
                        <a:cs typeface="Arial" charset="0"/>
                      </a:endParaRPr>
                    </a:p>
                  </a:txBody>
                  <a:tcPr marL="91440" marR="91440" marT="45720" marB="4572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algn="ctr" indent="0" marL="0">
                        <a:buNone/>
                      </a:pPr>
                      <a:r>
                        <a:rPr lang="en-US" sz="1200" dirty="0">
                          <a:solidFill>
                            <a:srgbClr val="2D3436"/>
                          </a:solidFill>
                          <a:latin typeface="Arial" pitchFamily="34" charset="0"/>
                          <a:ea typeface="Arial" pitchFamily="34" charset="-122"/>
                          <a:cs typeface="Arial" pitchFamily="34" charset="-120"/>
                        </a:rPr>
                        <a:t>$78M/yr</a:t>
                      </a:r>
                      <a:endParaRPr lang="en-US" sz="1200" dirty="0">
                        <a:latin typeface="Arial" charset="0"/>
                        <a:ea typeface="Arial" charset="0"/>
                        <a:cs typeface="Arial" charset="0"/>
                      </a:endParaRPr>
                    </a:p>
                  </a:txBody>
                  <a:tcPr marL="91440" marR="91440" marT="45720" marB="4572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r>
              <a:tr h="585216">
                <a:tc>
                  <a:txBody>
                    <a:bodyPr/>
                    <a:lstStyle/>
                    <a:p>
                      <a:pPr algn="ctr" indent="0" marL="0">
                        <a:buNone/>
                      </a:pPr>
                      <a:r>
                        <a:rPr lang="en-US" sz="1200" dirty="0">
                          <a:solidFill>
                            <a:srgbClr val="2D3436"/>
                          </a:solidFill>
                          <a:latin typeface="Arial" pitchFamily="34" charset="0"/>
                          <a:ea typeface="Arial" pitchFamily="34" charset="-122"/>
                          <a:cs typeface="Arial" pitchFamily="34" charset="-120"/>
                        </a:rPr>
                        <a:t>Microsoft Dragon</a:t>
                      </a:r>
                      <a:endParaRPr lang="en-US" sz="1200" dirty="0">
                        <a:latin typeface="Arial" charset="0"/>
                        <a:ea typeface="Arial" charset="0"/>
                        <a:cs typeface="Arial" charset="0"/>
                      </a:endParaRPr>
                    </a:p>
                  </a:txBody>
                  <a:tcPr marL="91440" marR="91440" marT="45720" marB="4572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DF2F7"/>
                    </a:solidFill>
                  </a:tcPr>
                </a:tc>
                <a:tc>
                  <a:txBody>
                    <a:bodyPr/>
                    <a:lstStyle/>
                    <a:p>
                      <a:pPr algn="ctr" indent="0" marL="0">
                        <a:buNone/>
                      </a:pPr>
                      <a:r>
                        <a:rPr lang="en-US" sz="1200" dirty="0">
                          <a:solidFill>
                            <a:srgbClr val="2D3436"/>
                          </a:solidFill>
                          <a:latin typeface="Arial" pitchFamily="34" charset="0"/>
                          <a:ea typeface="Arial" pitchFamily="34" charset="-122"/>
                          <a:cs typeface="Arial" pitchFamily="34" charset="-120"/>
                        </a:rPr>
                        <a:t>88%</a:t>
                      </a:r>
                      <a:endParaRPr lang="en-US" sz="1200" dirty="0">
                        <a:latin typeface="Arial" charset="0"/>
                        <a:ea typeface="Arial" charset="0"/>
                        <a:cs typeface="Arial" charset="0"/>
                      </a:endParaRPr>
                    </a:p>
                  </a:txBody>
                  <a:tcPr marL="91440" marR="91440" marT="45720" marB="4572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DF2F7"/>
                    </a:solidFill>
                  </a:tcPr>
                </a:tc>
                <a:tc>
                  <a:txBody>
                    <a:bodyPr/>
                    <a:lstStyle/>
                    <a:p>
                      <a:pPr algn="ctr" indent="0" marL="0">
                        <a:buNone/>
                      </a:pPr>
                      <a:r>
                        <a:rPr lang="en-US" sz="1200" dirty="0">
                          <a:solidFill>
                            <a:srgbClr val="2D3436"/>
                          </a:solidFill>
                          <a:latin typeface="Arial" pitchFamily="34" charset="0"/>
                          <a:ea typeface="Arial" pitchFamily="34" charset="-122"/>
                          <a:cs typeface="Arial" pitchFamily="34" charset="-120"/>
                        </a:rPr>
                        <a:t>91%</a:t>
                      </a:r>
                      <a:endParaRPr lang="en-US" sz="1200" dirty="0">
                        <a:latin typeface="Arial" charset="0"/>
                        <a:ea typeface="Arial" charset="0"/>
                        <a:cs typeface="Arial" charset="0"/>
                      </a:endParaRPr>
                    </a:p>
                  </a:txBody>
                  <a:tcPr marL="91440" marR="91440" marT="45720" marB="4572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DF2F7"/>
                    </a:solidFill>
                  </a:tcPr>
                </a:tc>
                <a:tc>
                  <a:txBody>
                    <a:bodyPr/>
                    <a:lstStyle/>
                    <a:p>
                      <a:pPr algn="ctr" indent="0" marL="0">
                        <a:buNone/>
                      </a:pPr>
                      <a:r>
                        <a:rPr lang="en-US" sz="1200" dirty="0">
                          <a:solidFill>
                            <a:srgbClr val="2D3436"/>
                          </a:solidFill>
                          <a:latin typeface="Arial" pitchFamily="34" charset="0"/>
                          <a:ea typeface="Arial" pitchFamily="34" charset="-122"/>
                          <a:cs typeface="Arial" pitchFamily="34" charset="-120"/>
                        </a:rPr>
                        <a:t>Documentation</a:t>
                      </a:r>
                      <a:endParaRPr lang="en-US" sz="1200" dirty="0">
                        <a:latin typeface="Arial" charset="0"/>
                        <a:ea typeface="Arial" charset="0"/>
                        <a:cs typeface="Arial" charset="0"/>
                      </a:endParaRPr>
                    </a:p>
                  </a:txBody>
                  <a:tcPr marL="91440" marR="91440" marT="45720" marB="4572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DF2F7"/>
                    </a:solidFill>
                  </a:tcPr>
                </a:tc>
                <a:tc>
                  <a:txBody>
                    <a:bodyPr/>
                    <a:lstStyle/>
                    <a:p>
                      <a:pPr algn="ctr" indent="0" marL="0">
                        <a:buNone/>
                      </a:pPr>
                      <a:r>
                        <a:rPr lang="en-US" sz="1200" dirty="0">
                          <a:solidFill>
                            <a:srgbClr val="2D3436"/>
                          </a:solidFill>
                          <a:latin typeface="Arial" pitchFamily="34" charset="0"/>
                          <a:ea typeface="Arial" pitchFamily="34" charset="-122"/>
                          <a:cs typeface="Arial" pitchFamily="34" charset="-120"/>
                        </a:rPr>
                        <a:t>$72M/yr</a:t>
                      </a:r>
                      <a:endParaRPr lang="en-US" sz="1200" dirty="0">
                        <a:latin typeface="Arial" charset="0"/>
                        <a:ea typeface="Arial" charset="0"/>
                        <a:cs typeface="Arial" charset="0"/>
                      </a:endParaRPr>
                    </a:p>
                  </a:txBody>
                  <a:tcPr marL="91440" marR="91440" marT="45720" marB="4572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DF2F7"/>
                    </a:solidFill>
                  </a:tcPr>
                </a:tc>
              </a:tr>
              <a:tr h="585216">
                <a:tc>
                  <a:txBody>
                    <a:bodyPr/>
                    <a:lstStyle/>
                    <a:p>
                      <a:pPr algn="ctr" indent="0" marL="0">
                        <a:buNone/>
                      </a:pPr>
                      <a:r>
                        <a:rPr lang="en-US" sz="1200" dirty="0">
                          <a:solidFill>
                            <a:srgbClr val="2D3436"/>
                          </a:solidFill>
                          <a:latin typeface="Arial" pitchFamily="34" charset="0"/>
                          <a:ea typeface="Arial" pitchFamily="34" charset="-122"/>
                          <a:cs typeface="Arial" pitchFamily="34" charset="-120"/>
                        </a:rPr>
                        <a:t>NVIDIA Clara</a:t>
                      </a:r>
                      <a:endParaRPr lang="en-US" sz="1200" dirty="0">
                        <a:latin typeface="Arial" charset="0"/>
                        <a:ea typeface="Arial" charset="0"/>
                        <a:cs typeface="Arial" charset="0"/>
                      </a:endParaRPr>
                    </a:p>
                  </a:txBody>
                  <a:tcPr marL="91440" marR="91440" marT="45720" marB="4572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algn="ctr" indent="0" marL="0">
                        <a:buNone/>
                      </a:pPr>
                      <a:r>
                        <a:rPr lang="en-US" sz="1200" dirty="0">
                          <a:solidFill>
                            <a:srgbClr val="2D3436"/>
                          </a:solidFill>
                          <a:latin typeface="Arial" pitchFamily="34" charset="0"/>
                          <a:ea typeface="Arial" pitchFamily="34" charset="-122"/>
                          <a:cs typeface="Arial" pitchFamily="34" charset="-120"/>
                        </a:rPr>
                        <a:t>93%</a:t>
                      </a:r>
                      <a:endParaRPr lang="en-US" sz="1200" dirty="0">
                        <a:latin typeface="Arial" charset="0"/>
                        <a:ea typeface="Arial" charset="0"/>
                        <a:cs typeface="Arial" charset="0"/>
                      </a:endParaRPr>
                    </a:p>
                  </a:txBody>
                  <a:tcPr marL="91440" marR="91440" marT="45720" marB="4572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algn="ctr" indent="0" marL="0">
                        <a:buNone/>
                      </a:pPr>
                      <a:r>
                        <a:rPr lang="en-US" sz="1200" dirty="0">
                          <a:solidFill>
                            <a:srgbClr val="2D3436"/>
                          </a:solidFill>
                          <a:latin typeface="Arial" pitchFamily="34" charset="0"/>
                          <a:ea typeface="Arial" pitchFamily="34" charset="-122"/>
                          <a:cs typeface="Arial" pitchFamily="34" charset="-120"/>
                        </a:rPr>
                        <a:t>74%</a:t>
                      </a:r>
                      <a:endParaRPr lang="en-US" sz="1200" dirty="0">
                        <a:latin typeface="Arial" charset="0"/>
                        <a:ea typeface="Arial" charset="0"/>
                        <a:cs typeface="Arial" charset="0"/>
                      </a:endParaRPr>
                    </a:p>
                  </a:txBody>
                  <a:tcPr marL="91440" marR="91440" marT="45720" marB="4572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algn="ctr" indent="0" marL="0">
                        <a:buNone/>
                      </a:pPr>
                      <a:r>
                        <a:rPr lang="en-US" sz="1200" dirty="0">
                          <a:solidFill>
                            <a:srgbClr val="2D3436"/>
                          </a:solidFill>
                          <a:latin typeface="Arial" pitchFamily="34" charset="0"/>
                          <a:ea typeface="Arial" pitchFamily="34" charset="-122"/>
                          <a:cs typeface="Arial" pitchFamily="34" charset="-120"/>
                        </a:rPr>
                        <a:t>Imaging</a:t>
                      </a:r>
                      <a:endParaRPr lang="en-US" sz="1200" dirty="0">
                        <a:latin typeface="Arial" charset="0"/>
                        <a:ea typeface="Arial" charset="0"/>
                        <a:cs typeface="Arial" charset="0"/>
                      </a:endParaRPr>
                    </a:p>
                  </a:txBody>
                  <a:tcPr marL="91440" marR="91440" marT="45720" marB="4572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algn="ctr" indent="0" marL="0">
                        <a:buNone/>
                      </a:pPr>
                      <a:r>
                        <a:rPr lang="en-US" sz="1200" dirty="0">
                          <a:solidFill>
                            <a:srgbClr val="2D3436"/>
                          </a:solidFill>
                          <a:latin typeface="Arial" pitchFamily="34" charset="0"/>
                          <a:ea typeface="Arial" pitchFamily="34" charset="-122"/>
                          <a:cs typeface="Arial" pitchFamily="34" charset="-120"/>
                        </a:rPr>
                        <a:t>$80M/yr</a:t>
                      </a:r>
                      <a:endParaRPr lang="en-US" sz="1200" dirty="0">
                        <a:latin typeface="Arial" charset="0"/>
                        <a:ea typeface="Arial" charset="0"/>
                        <a:cs typeface="Arial" charset="0"/>
                      </a:endParaRPr>
                    </a:p>
                  </a:txBody>
                  <a:tcPr marL="91440" marR="91440" marT="45720" marB="4572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r>
            </a:tbl>
          </a:graphicData>
        </a:graphic>
      </p:graphicFrame>
      <p:sp>
        <p:nvSpPr>
          <p:cNvPr id="5" name="Text 2"/>
          <p:cNvSpPr/>
          <p:nvPr/>
        </p:nvSpPr>
        <p:spPr>
          <a:xfrm>
            <a:off x="457200" y="4114800"/>
            <a:ext cx="8229600" cy="274320"/>
          </a:xfrm>
          <a:prstGeom prst="rect">
            <a:avLst/>
          </a:prstGeom>
          <a:noFill/>
          <a:ln/>
        </p:spPr>
        <p:txBody>
          <a:bodyPr wrap="square" rtlCol="0" anchor="ctr"/>
          <a:lstStyle/>
          <a:p>
            <a:pPr indent="0" marL="0">
              <a:buNone/>
            </a:pPr>
            <a:r>
              <a:rPr lang="en-US" sz="900" dirty="0">
                <a:solidFill>
                  <a:srgbClr val="B0BEC5"/>
                </a:solidFill>
                <a:latin typeface="Arial" pitchFamily="34" charset="0"/>
                <a:ea typeface="Arial" pitchFamily="34" charset="-122"/>
                <a:cs typeface="Arial" pitchFamily="34" charset="-120"/>
              </a:rPr>
              <a:t>Accuracy = diagnostic correctness rate | Deployment = hospital adoption % | Cost = estimated annual licensing</a:t>
            </a:r>
            <a:endParaRPr lang="en-US" sz="900" dirty="0"/>
          </a:p>
        </p:txBody>
      </p:sp>
      <p:sp>
        <p:nvSpPr>
          <p:cNvPr id="6" name="Text 3"/>
          <p:cNvSpPr/>
          <p:nvPr/>
        </p:nvSpPr>
        <p:spPr>
          <a:xfrm>
            <a:off x="457200" y="4846320"/>
            <a:ext cx="8229600" cy="228600"/>
          </a:xfrm>
          <a:prstGeom prst="rect">
            <a:avLst/>
          </a:prstGeom>
          <a:noFill/>
          <a:ln/>
        </p:spPr>
        <p:txBody>
          <a:bodyPr wrap="square" rtlCol="0" anchor="ctr"/>
          <a:lstStyle/>
          <a:p>
            <a:pPr algn="ctr" indent="0" marL="0">
              <a:buNone/>
            </a:pPr>
            <a:r>
              <a:rPr lang="en-US" sz="800" dirty="0">
                <a:solidFill>
                  <a:srgbClr val="B0BEC5"/>
                </a:solidFill>
                <a:latin typeface="Arial" pitchFamily="34" charset="0"/>
                <a:ea typeface="Arial" pitchFamily="34" charset="-122"/>
                <a:cs typeface="Arial" pitchFamily="34" charset="-120"/>
              </a:rPr>
              <a:t>Confidential — For Internal Use Only</a:t>
            </a:r>
            <a:endParaRPr lang="en-US" sz="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B2A4A"/>
          </a:solidFill>
          <a:ln/>
        </p:spPr>
      </p:sp>
      <p:sp>
        <p:nvSpPr>
          <p:cNvPr id="3" name="Text 1"/>
          <p:cNvSpPr/>
          <p:nvPr/>
        </p:nvSpPr>
        <p:spPr>
          <a:xfrm>
            <a:off x="457200" y="182880"/>
            <a:ext cx="8229600" cy="457200"/>
          </a:xfrm>
          <a:prstGeom prst="rect">
            <a:avLst/>
          </a:prstGeom>
          <a:noFill/>
          <a:ln/>
        </p:spPr>
        <p:txBody>
          <a:bodyPr wrap="square" lIns="0" tIns="0" rIns="0" bIns="0" rtlCol="0" anchor="ctr"/>
          <a:lstStyle/>
          <a:p>
            <a:pPr indent="0" marL="0">
              <a:buNone/>
            </a:pPr>
            <a:r>
              <a:rPr lang="en-US" sz="2400" b="1" dirty="0">
                <a:solidFill>
                  <a:srgbClr val="FFFFFF"/>
                </a:solidFill>
                <a:latin typeface="Arial" pitchFamily="34" charset="0"/>
                <a:ea typeface="Arial" pitchFamily="34" charset="-122"/>
                <a:cs typeface="Arial" pitchFamily="34" charset="-120"/>
              </a:rPr>
              <a:t>AI Adoption in Hospitals (2020–2026)</a:t>
            </a:r>
            <a:endParaRPr lang="en-US" sz="2400" dirty="0"/>
          </a:p>
        </p:txBody>
      </p:sp>
      <p:graphicFrame>
        <p:nvGraphicFramePr>
          <p:cNvPr id="4" name="Chart 0" descr=""/>
          <p:cNvGraphicFramePr/>
          <p:nvPr/>
        </p:nvGraphicFramePr>
        <p:xfrm>
          <a:off x="457200" y="1005840"/>
          <a:ext cx="8229600" cy="3200400"/>
        </p:xfrm>
        <a:graphic xmlns:a="http://schemas.openxmlformats.org/drawingml/2006/main">
          <a:graphicData uri="http://schemas.openxmlformats.org/drawingml/2006/chart">
            <c:chart xmlns:c="http://schemas.openxmlformats.org/drawingml/2006/chart" r:id="rId1"/>
          </a:graphicData>
        </a:graphic>
      </p:graphicFrame>
      <p:sp>
        <p:nvSpPr>
          <p:cNvPr id="5" name="Text 2"/>
          <p:cNvSpPr/>
          <p:nvPr/>
        </p:nvSpPr>
        <p:spPr>
          <a:xfrm>
            <a:off x="6858000" y="1371600"/>
            <a:ext cx="1371600" cy="548640"/>
          </a:xfrm>
          <a:prstGeom prst="rect">
            <a:avLst/>
          </a:prstGeom>
          <a:noFill/>
          <a:ln/>
        </p:spPr>
        <p:txBody>
          <a:bodyPr wrap="square" rtlCol="0" anchor="ctr"/>
          <a:lstStyle/>
          <a:p>
            <a:pPr algn="ctr" indent="0" marL="0">
              <a:buNone/>
            </a:pPr>
            <a:r>
              <a:rPr lang="en-US" sz="2800" b="1" dirty="0">
                <a:solidFill>
                  <a:srgbClr val="E8913A"/>
                </a:solidFill>
                <a:latin typeface="Arial" pitchFamily="34" charset="0"/>
                <a:ea typeface="Arial" pitchFamily="34" charset="-122"/>
                <a:cs typeface="Arial" pitchFamily="34" charset="-120"/>
              </a:rPr>
              <a:t>67%</a:t>
            </a:r>
            <a:endParaRPr lang="en-US" sz="2800" dirty="0"/>
          </a:p>
        </p:txBody>
      </p:sp>
      <p:sp>
        <p:nvSpPr>
          <p:cNvPr id="6" name="Text 3"/>
          <p:cNvSpPr/>
          <p:nvPr/>
        </p:nvSpPr>
        <p:spPr>
          <a:xfrm>
            <a:off x="6583680" y="1828800"/>
            <a:ext cx="1828800" cy="274320"/>
          </a:xfrm>
          <a:prstGeom prst="rect">
            <a:avLst/>
          </a:prstGeom>
          <a:noFill/>
          <a:ln/>
        </p:spPr>
        <p:txBody>
          <a:bodyPr wrap="square" rtlCol="0" anchor="ctr"/>
          <a:lstStyle/>
          <a:p>
            <a:pPr algn="ctr" indent="0" marL="0">
              <a:buNone/>
            </a:pPr>
            <a:r>
              <a:rPr lang="en-US" sz="1000" dirty="0">
                <a:solidFill>
                  <a:srgbClr val="2D3436"/>
                </a:solidFill>
                <a:latin typeface="Arial" pitchFamily="34" charset="0"/>
                <a:ea typeface="Arial" pitchFamily="34" charset="-122"/>
                <a:cs typeface="Arial" pitchFamily="34" charset="-120"/>
              </a:rPr>
              <a:t>of hospitals now</a:t>
            </a:r>
            <a:endParaRPr lang="en-US" sz="1000" dirty="0"/>
          </a:p>
        </p:txBody>
      </p:sp>
      <p:sp>
        <p:nvSpPr>
          <p:cNvPr id="7" name="Text 4"/>
          <p:cNvSpPr/>
          <p:nvPr/>
        </p:nvSpPr>
        <p:spPr>
          <a:xfrm>
            <a:off x="6400800" y="2057400"/>
            <a:ext cx="2194560" cy="274320"/>
          </a:xfrm>
          <a:prstGeom prst="rect">
            <a:avLst/>
          </a:prstGeom>
          <a:noFill/>
          <a:ln/>
        </p:spPr>
        <p:txBody>
          <a:bodyPr wrap="square" rtlCol="0" anchor="ctr"/>
          <a:lstStyle/>
          <a:p>
            <a:pPr algn="ctr" indent="0" marL="0">
              <a:buNone/>
            </a:pPr>
            <a:r>
              <a:rPr lang="en-US" sz="1000" dirty="0">
                <a:solidFill>
                  <a:srgbClr val="2D3436"/>
                </a:solidFill>
                <a:latin typeface="Arial" pitchFamily="34" charset="0"/>
                <a:ea typeface="Arial" pitchFamily="34" charset="-122"/>
                <a:cs typeface="Arial" pitchFamily="34" charset="-120"/>
              </a:rPr>
              <a:t>use at least one AI tool</a:t>
            </a:r>
            <a:endParaRPr lang="en-US" sz="1000" dirty="0"/>
          </a:p>
        </p:txBody>
      </p:sp>
      <p:sp>
        <p:nvSpPr>
          <p:cNvPr id="8" name="Shape 5"/>
          <p:cNvSpPr/>
          <p:nvPr/>
        </p:nvSpPr>
        <p:spPr>
          <a:xfrm>
            <a:off x="457200" y="4206240"/>
            <a:ext cx="8229600" cy="548640"/>
          </a:xfrm>
          <a:prstGeom prst="rect">
            <a:avLst>
              <a:gd name="adj" fmla="val 8333"/>
            </a:avLst>
          </a:prstGeom>
          <a:solidFill>
            <a:srgbClr val="EDF2F7"/>
          </a:solidFill>
          <a:ln/>
        </p:spPr>
      </p:sp>
      <p:sp>
        <p:nvSpPr>
          <p:cNvPr id="9" name="Text 6"/>
          <p:cNvSpPr/>
          <p:nvPr/>
        </p:nvSpPr>
        <p:spPr>
          <a:xfrm>
            <a:off x="640080" y="4297680"/>
            <a:ext cx="7863840" cy="365760"/>
          </a:xfrm>
          <a:prstGeom prst="rect">
            <a:avLst/>
          </a:prstGeom>
          <a:noFill/>
          <a:ln/>
        </p:spPr>
        <p:txBody>
          <a:bodyPr wrap="square" rtlCol="0" anchor="ctr"/>
          <a:lstStyle/>
          <a:p>
            <a:pPr algn="ctr" indent="0" marL="0">
              <a:buNone/>
            </a:pPr>
            <a:r>
              <a:rPr lang="en-US" sz="1300" dirty="0">
                <a:solidFill>
                  <a:srgbClr val="2D3436"/>
                </a:solidFill>
                <a:latin typeface="Arial" pitchFamily="34" charset="0"/>
                <a:ea typeface="Arial" pitchFamily="34" charset="-122"/>
                <a:cs typeface="Arial" pitchFamily="34" charset="-120"/>
              </a:rPr>
              <a:t>From 12% to 67% in six years — AI has moved from experimental to standard of care.</a:t>
            </a:r>
            <a:endParaRPr lang="en-US" sz="1300" dirty="0"/>
          </a:p>
        </p:txBody>
      </p:sp>
      <p:sp>
        <p:nvSpPr>
          <p:cNvPr id="10" name="Text 7"/>
          <p:cNvSpPr/>
          <p:nvPr/>
        </p:nvSpPr>
        <p:spPr>
          <a:xfrm>
            <a:off x="457200" y="4846320"/>
            <a:ext cx="8229600" cy="228600"/>
          </a:xfrm>
          <a:prstGeom prst="rect">
            <a:avLst/>
          </a:prstGeom>
          <a:noFill/>
          <a:ln/>
        </p:spPr>
        <p:txBody>
          <a:bodyPr wrap="square" rtlCol="0" anchor="ctr"/>
          <a:lstStyle/>
          <a:p>
            <a:pPr algn="ctr" indent="0" marL="0">
              <a:buNone/>
            </a:pPr>
            <a:r>
              <a:rPr lang="en-US" sz="800" dirty="0">
                <a:solidFill>
                  <a:srgbClr val="B0BEC5"/>
                </a:solidFill>
                <a:latin typeface="Arial" pitchFamily="34" charset="0"/>
                <a:ea typeface="Arial" pitchFamily="34" charset="-122"/>
                <a:cs typeface="Arial" pitchFamily="34" charset="-120"/>
              </a:rPr>
              <a:t>Confidential — For Internal Use Only</a:t>
            </a:r>
            <a:endParaRPr lang="en-US" sz="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 in Healthcare</dc:title>
  <dc:subject>AI in Healthcare Transformation</dc:subject>
  <dc:creator>Generated with a one-shot workflow</dc:creator>
  <cp:lastModifiedBy>Generated with a one-shot workflow</cp:lastModifiedBy>
  <cp:revision>1</cp:revision>
  <dcterms:created xsi:type="dcterms:W3CDTF">2026-04-16T19:25:49Z</dcterms:created>
  <dcterms:modified xsi:type="dcterms:W3CDTF">2026-04-16T19:25:49Z</dcterms:modified>
</cp:coreProperties>
</file>